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70" r:id="rId6"/>
    <p:sldId id="262" r:id="rId7"/>
    <p:sldId id="259" r:id="rId8"/>
    <p:sldId id="261" r:id="rId9"/>
    <p:sldId id="265" r:id="rId10"/>
    <p:sldId id="273" r:id="rId11"/>
    <p:sldId id="275" r:id="rId12"/>
    <p:sldId id="276" r:id="rId13"/>
    <p:sldId id="277" r:id="rId14"/>
    <p:sldId id="278" r:id="rId15"/>
    <p:sldId id="263" r:id="rId16"/>
    <p:sldId id="264" r:id="rId17"/>
    <p:sldId id="279" r:id="rId18"/>
    <p:sldId id="280" r:id="rId19"/>
    <p:sldId id="260" r:id="rId20"/>
    <p:sldId id="267" r:id="rId21"/>
    <p:sldId id="266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911B4-9204-4ED0-870D-DA5A1D864D56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236728-2163-45AF-8EA5-DE2555B930C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dirty="0" smtClean="0"/>
            <a:t>Интернет </a:t>
          </a:r>
          <a:r>
            <a:rPr lang="ru-RU" sz="2200" b="0" i="0" dirty="0" err="1" smtClean="0"/>
            <a:t>желісіне</a:t>
          </a:r>
          <a:r>
            <a:rPr lang="ru-RU" sz="2200" b="0" i="0" dirty="0" smtClean="0"/>
            <a:t> болу </a:t>
          </a:r>
          <a:endParaRPr lang="ru-RU" sz="2200" dirty="0"/>
        </a:p>
      </dgm:t>
    </dgm:pt>
    <dgm:pt modelId="{E43F5FC4-0D6E-4B5F-BDD3-0FEB5C04438F}" type="parTrans" cxnId="{C7410B99-571B-445B-8297-77BFE3F55D0C}">
      <dgm:prSet/>
      <dgm:spPr/>
      <dgm:t>
        <a:bodyPr/>
        <a:lstStyle/>
        <a:p>
          <a:endParaRPr lang="ru-RU"/>
        </a:p>
      </dgm:t>
    </dgm:pt>
    <dgm:pt modelId="{2BA78EA1-1E38-478E-B9D9-D0D608BB5BEA}" type="sibTrans" cxnId="{C7410B99-571B-445B-8297-77BFE3F55D0C}">
      <dgm:prSet/>
      <dgm:spPr/>
      <dgm:t>
        <a:bodyPr/>
        <a:lstStyle/>
        <a:p>
          <a:endParaRPr lang="ru-RU"/>
        </a:p>
      </dgm:t>
    </dgm:pt>
    <dgm:pt modelId="{DEFBF400-FAFA-42DF-A189-2E5348DA29D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err="1" smtClean="0"/>
            <a:t>Вебкамерамен</a:t>
          </a:r>
          <a:r>
            <a:rPr lang="ru-RU" sz="2200" dirty="0" smtClean="0"/>
            <a:t> </a:t>
          </a:r>
          <a:r>
            <a:rPr lang="ru-RU" sz="2200" dirty="0" err="1" smtClean="0"/>
            <a:t>және</a:t>
          </a:r>
          <a:r>
            <a:rPr lang="ru-RU" sz="2200" dirty="0" smtClean="0"/>
            <a:t> </a:t>
          </a:r>
          <a:r>
            <a:rPr lang="ru-RU" sz="2200" dirty="0" err="1" smtClean="0"/>
            <a:t>микрофонмен</a:t>
          </a:r>
          <a:r>
            <a:rPr lang="ru-RU" sz="2200" dirty="0" smtClean="0"/>
            <a:t> </a:t>
          </a:r>
          <a:r>
            <a:rPr lang="ru-RU" sz="2200" dirty="0" err="1" smtClean="0"/>
            <a:t>жабдықталған</a:t>
          </a:r>
          <a:r>
            <a:rPr lang="ru-RU" sz="2200" dirty="0" smtClean="0"/>
            <a:t> </a:t>
          </a:r>
          <a:r>
            <a:rPr lang="ru-RU" sz="2200" dirty="0" err="1" smtClean="0"/>
            <a:t>компьютердің</a:t>
          </a:r>
          <a:r>
            <a:rPr lang="ru-RU" sz="2200" dirty="0" smtClean="0"/>
            <a:t> (</a:t>
          </a:r>
          <a:r>
            <a:rPr lang="ru-RU" sz="2200" dirty="0" err="1" smtClean="0"/>
            <a:t>ноутбуктің</a:t>
          </a:r>
          <a:r>
            <a:rPr lang="ru-RU" sz="2200" dirty="0" smtClean="0"/>
            <a:t>, </a:t>
          </a:r>
          <a:r>
            <a:rPr lang="ru-RU" sz="2200" dirty="0" err="1" smtClean="0"/>
            <a:t>планшеттің</a:t>
          </a:r>
          <a:r>
            <a:rPr lang="ru-RU" sz="2200" dirty="0" smtClean="0"/>
            <a:t>) </a:t>
          </a:r>
          <a:r>
            <a:rPr lang="ru-RU" sz="2200" dirty="0" err="1" smtClean="0"/>
            <a:t>болуы</a:t>
          </a:r>
          <a:r>
            <a:rPr lang="ru-RU" sz="2200" dirty="0" smtClean="0"/>
            <a:t>.</a:t>
          </a:r>
          <a:endParaRPr lang="ru-RU" sz="2200" dirty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solidFill>
                <a:schemeClr val="tx1"/>
              </a:solidFill>
            </a:rPr>
            <a:t>!!! Телефон</a:t>
          </a:r>
          <a:r>
            <a:rPr lang="en-US" sz="2200" b="1" dirty="0">
              <a:solidFill>
                <a:schemeClr val="tx1"/>
              </a:solidFill>
            </a:rPr>
            <a:t>/</a:t>
          </a:r>
          <a:r>
            <a:rPr lang="kk-KZ" sz="2200" b="1" dirty="0" smtClean="0">
              <a:solidFill>
                <a:schemeClr val="tx1"/>
              </a:solidFill>
            </a:rPr>
            <a:t>смартфонға қолдау көрсетілмейді</a:t>
          </a:r>
          <a:endParaRPr lang="ru-RU" sz="2200" dirty="0"/>
        </a:p>
      </dgm:t>
    </dgm:pt>
    <dgm:pt modelId="{79D83EE5-5482-45F9-ADE1-5C8D85DBF141}" type="parTrans" cxnId="{86A4719C-F737-4C94-9964-B447E9B69014}">
      <dgm:prSet/>
      <dgm:spPr/>
      <dgm:t>
        <a:bodyPr/>
        <a:lstStyle/>
        <a:p>
          <a:endParaRPr lang="ru-RU"/>
        </a:p>
      </dgm:t>
    </dgm:pt>
    <dgm:pt modelId="{465CC5F2-59DD-49D6-9D06-6FB1DA68878D}" type="sibTrans" cxnId="{86A4719C-F737-4C94-9964-B447E9B69014}">
      <dgm:prSet/>
      <dgm:spPr/>
      <dgm:t>
        <a:bodyPr/>
        <a:lstStyle/>
        <a:p>
          <a:endParaRPr lang="ru-RU"/>
        </a:p>
      </dgm:t>
    </dgm:pt>
    <dgm:pt modelId="{BF09950B-4231-4590-B839-000DAC4E1576}">
      <dgm:prSet custT="1"/>
      <dgm:spPr/>
      <dgm:t>
        <a:bodyPr/>
        <a:lstStyle/>
        <a:p>
          <a:pPr algn="just"/>
          <a:r>
            <a:rPr lang="en-US" sz="2200" b="0" i="0" dirty="0" smtClean="0"/>
            <a:t>Google Chrome </a:t>
          </a:r>
          <a:r>
            <a:rPr lang="ru-RU" sz="2200" b="0" i="0" dirty="0" err="1" smtClean="0"/>
            <a:t>браузері</a:t>
          </a:r>
          <a:r>
            <a:rPr lang="ru-RU" sz="2200" b="0" i="0" dirty="0" smtClean="0"/>
            <a:t> (70.0 </a:t>
          </a:r>
          <a:r>
            <a:rPr lang="ru-RU" sz="2200" b="0" i="0" dirty="0" err="1" smtClean="0"/>
            <a:t>және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одан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жоғары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нұсқалар</a:t>
          </a:r>
          <a:r>
            <a:rPr lang="ru-RU" sz="2200" b="0" i="0" dirty="0" smtClean="0"/>
            <a:t>) </a:t>
          </a:r>
          <a:r>
            <a:rPr lang="ru-RU" sz="2200" b="0" i="0" dirty="0" err="1" smtClean="0"/>
            <a:t>немесе</a:t>
          </a:r>
          <a:r>
            <a:rPr lang="ru-RU" sz="2200" b="0" i="0" dirty="0" smtClean="0"/>
            <a:t> </a:t>
          </a:r>
          <a:r>
            <a:rPr lang="en-US" sz="2200" b="0" i="0" dirty="0" smtClean="0"/>
            <a:t>Internet Explorer (11 </a:t>
          </a:r>
          <a:r>
            <a:rPr lang="ru-RU" sz="2200" b="0" i="0" dirty="0" err="1" smtClean="0"/>
            <a:t>немесе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одан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жоғары</a:t>
          </a:r>
          <a:r>
            <a:rPr lang="ru-RU" sz="2200" b="0" i="0" dirty="0" smtClean="0"/>
            <a:t> </a:t>
          </a:r>
          <a:r>
            <a:rPr lang="ru-RU" sz="2200" b="0" i="0" dirty="0" err="1" smtClean="0"/>
            <a:t>нұсқалар</a:t>
          </a:r>
          <a:r>
            <a:rPr lang="ru-RU" sz="2200" b="0" i="0" dirty="0" smtClean="0"/>
            <a:t>) </a:t>
          </a:r>
          <a:r>
            <a:rPr lang="ru-RU" sz="2200" b="0" i="0" dirty="0" err="1" smtClean="0"/>
            <a:t>орнатылғаны</a:t>
          </a:r>
          <a:endParaRPr lang="ru-RU" sz="2200" dirty="0"/>
        </a:p>
      </dgm:t>
    </dgm:pt>
    <dgm:pt modelId="{5C1FC24A-74BE-4609-A59C-89657DBB1F32}" type="parTrans" cxnId="{4207526A-7C5E-480C-A230-8907BAC4A1E9}">
      <dgm:prSet/>
      <dgm:spPr/>
      <dgm:t>
        <a:bodyPr/>
        <a:lstStyle/>
        <a:p>
          <a:endParaRPr lang="ru-RU"/>
        </a:p>
      </dgm:t>
    </dgm:pt>
    <dgm:pt modelId="{2B5CE0AD-D770-4A5A-BF68-27225070376D}" type="sibTrans" cxnId="{4207526A-7C5E-480C-A230-8907BAC4A1E9}">
      <dgm:prSet/>
      <dgm:spPr/>
      <dgm:t>
        <a:bodyPr/>
        <a:lstStyle/>
        <a:p>
          <a:endParaRPr lang="ru-RU"/>
        </a:p>
      </dgm:t>
    </dgm:pt>
    <dgm:pt modelId="{EB67D454-A698-4D1A-AF40-E0724670C0C3}" type="pres">
      <dgm:prSet presAssocID="{88B911B4-9204-4ED0-870D-DA5A1D864D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292938-200A-4238-AE0C-A84FE6D8495C}" type="pres">
      <dgm:prSet presAssocID="{31236728-2163-45AF-8EA5-DE2555B930C9}" presName="circle1" presStyleLbl="node1" presStyleIdx="0" presStyleCnt="3" custLinFactNeighborX="-1322" custLinFactNeighborY="782"/>
      <dgm:spPr/>
    </dgm:pt>
    <dgm:pt modelId="{12EA6D41-7790-452F-BF05-AE9510DBB757}" type="pres">
      <dgm:prSet presAssocID="{31236728-2163-45AF-8EA5-DE2555B930C9}" presName="space" presStyleCnt="0"/>
      <dgm:spPr/>
    </dgm:pt>
    <dgm:pt modelId="{D153405A-153C-4429-81CE-4A417E869394}" type="pres">
      <dgm:prSet presAssocID="{31236728-2163-45AF-8EA5-DE2555B930C9}" presName="rect1" presStyleLbl="alignAcc1" presStyleIdx="0" presStyleCnt="3"/>
      <dgm:spPr/>
      <dgm:t>
        <a:bodyPr/>
        <a:lstStyle/>
        <a:p>
          <a:endParaRPr lang="ru-RU"/>
        </a:p>
      </dgm:t>
    </dgm:pt>
    <dgm:pt modelId="{C667E681-A09E-4ACF-B3F5-F32A0D19DC07}" type="pres">
      <dgm:prSet presAssocID="{BF09950B-4231-4590-B839-000DAC4E1576}" presName="vertSpace2" presStyleLbl="node1" presStyleIdx="0" presStyleCnt="3"/>
      <dgm:spPr/>
    </dgm:pt>
    <dgm:pt modelId="{8E99892C-8A07-4EFE-BD29-BDE501AA11BC}" type="pres">
      <dgm:prSet presAssocID="{BF09950B-4231-4590-B839-000DAC4E1576}" presName="circle2" presStyleLbl="node1" presStyleIdx="1" presStyleCnt="3"/>
      <dgm:spPr/>
    </dgm:pt>
    <dgm:pt modelId="{7DFC8DB1-D757-4D81-8B70-3407F48AF2AF}" type="pres">
      <dgm:prSet presAssocID="{BF09950B-4231-4590-B839-000DAC4E1576}" presName="rect2" presStyleLbl="alignAcc1" presStyleIdx="1" presStyleCnt="3" custLinFactNeighborX="-116" custLinFactNeighborY="-1059"/>
      <dgm:spPr/>
      <dgm:t>
        <a:bodyPr/>
        <a:lstStyle/>
        <a:p>
          <a:endParaRPr lang="ru-RU"/>
        </a:p>
      </dgm:t>
    </dgm:pt>
    <dgm:pt modelId="{36EA43E5-4A81-4894-9A9A-3BBCEE10F27F}" type="pres">
      <dgm:prSet presAssocID="{DEFBF400-FAFA-42DF-A189-2E5348DA29D4}" presName="vertSpace3" presStyleLbl="node1" presStyleIdx="1" presStyleCnt="3"/>
      <dgm:spPr/>
    </dgm:pt>
    <dgm:pt modelId="{DB619062-A3CB-4A72-9446-5D7110DDF3BC}" type="pres">
      <dgm:prSet presAssocID="{DEFBF400-FAFA-42DF-A189-2E5348DA29D4}" presName="circle3" presStyleLbl="node1" presStyleIdx="2" presStyleCnt="3"/>
      <dgm:spPr/>
    </dgm:pt>
    <dgm:pt modelId="{AF9F370B-FAB2-4F58-9D3C-B029CD9A6F5E}" type="pres">
      <dgm:prSet presAssocID="{DEFBF400-FAFA-42DF-A189-2E5348DA29D4}" presName="rect3" presStyleLbl="alignAcc1" presStyleIdx="2" presStyleCnt="3"/>
      <dgm:spPr/>
      <dgm:t>
        <a:bodyPr/>
        <a:lstStyle/>
        <a:p>
          <a:endParaRPr lang="ru-RU"/>
        </a:p>
      </dgm:t>
    </dgm:pt>
    <dgm:pt modelId="{929E25AB-63ED-472D-A01E-5571DC9980FF}" type="pres">
      <dgm:prSet presAssocID="{31236728-2163-45AF-8EA5-DE2555B930C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D3B1B-B104-413F-9467-561E8D6C4FCC}" type="pres">
      <dgm:prSet presAssocID="{BF09950B-4231-4590-B839-000DAC4E157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492CA-1336-4B32-A213-320CA551CE87}" type="pres">
      <dgm:prSet presAssocID="{DEFBF400-FAFA-42DF-A189-2E5348DA29D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7526A-7C5E-480C-A230-8907BAC4A1E9}" srcId="{88B911B4-9204-4ED0-870D-DA5A1D864D56}" destId="{BF09950B-4231-4590-B839-000DAC4E1576}" srcOrd="1" destOrd="0" parTransId="{5C1FC24A-74BE-4609-A59C-89657DBB1F32}" sibTransId="{2B5CE0AD-D770-4A5A-BF68-27225070376D}"/>
    <dgm:cxn modelId="{511E0C25-BC2B-4049-9D0C-FA01FA72CF66}" type="presOf" srcId="{BF09950B-4231-4590-B839-000DAC4E1576}" destId="{7DFC8DB1-D757-4D81-8B70-3407F48AF2AF}" srcOrd="0" destOrd="0" presId="urn:microsoft.com/office/officeart/2005/8/layout/target3"/>
    <dgm:cxn modelId="{C7410B99-571B-445B-8297-77BFE3F55D0C}" srcId="{88B911B4-9204-4ED0-870D-DA5A1D864D56}" destId="{31236728-2163-45AF-8EA5-DE2555B930C9}" srcOrd="0" destOrd="0" parTransId="{E43F5FC4-0D6E-4B5F-BDD3-0FEB5C04438F}" sibTransId="{2BA78EA1-1E38-478E-B9D9-D0D608BB5BEA}"/>
    <dgm:cxn modelId="{2C7D76B5-8E43-4216-9ABC-EB08F5E60028}" type="presOf" srcId="{DEFBF400-FAFA-42DF-A189-2E5348DA29D4}" destId="{AF9F370B-FAB2-4F58-9D3C-B029CD9A6F5E}" srcOrd="0" destOrd="0" presId="urn:microsoft.com/office/officeart/2005/8/layout/target3"/>
    <dgm:cxn modelId="{C17D5C4F-36B0-40D3-BD1F-0732A6BCA7C4}" type="presOf" srcId="{31236728-2163-45AF-8EA5-DE2555B930C9}" destId="{929E25AB-63ED-472D-A01E-5571DC9980FF}" srcOrd="1" destOrd="0" presId="urn:microsoft.com/office/officeart/2005/8/layout/target3"/>
    <dgm:cxn modelId="{DAB20E54-7DE1-4506-8999-51E3E6E48E3C}" type="presOf" srcId="{DEFBF400-FAFA-42DF-A189-2E5348DA29D4}" destId="{783492CA-1336-4B32-A213-320CA551CE87}" srcOrd="1" destOrd="0" presId="urn:microsoft.com/office/officeart/2005/8/layout/target3"/>
    <dgm:cxn modelId="{A325C919-FBD2-4D48-A786-1C968540E05C}" type="presOf" srcId="{BF09950B-4231-4590-B839-000DAC4E1576}" destId="{D78D3B1B-B104-413F-9467-561E8D6C4FCC}" srcOrd="1" destOrd="0" presId="urn:microsoft.com/office/officeart/2005/8/layout/target3"/>
    <dgm:cxn modelId="{86A4719C-F737-4C94-9964-B447E9B69014}" srcId="{88B911B4-9204-4ED0-870D-DA5A1D864D56}" destId="{DEFBF400-FAFA-42DF-A189-2E5348DA29D4}" srcOrd="2" destOrd="0" parTransId="{79D83EE5-5482-45F9-ADE1-5C8D85DBF141}" sibTransId="{465CC5F2-59DD-49D6-9D06-6FB1DA68878D}"/>
    <dgm:cxn modelId="{19655609-CC06-41A0-B9D2-10FC974E3D6F}" type="presOf" srcId="{88B911B4-9204-4ED0-870D-DA5A1D864D56}" destId="{EB67D454-A698-4D1A-AF40-E0724670C0C3}" srcOrd="0" destOrd="0" presId="urn:microsoft.com/office/officeart/2005/8/layout/target3"/>
    <dgm:cxn modelId="{FA0D97E4-3171-4DD9-B8DC-C76E9CEAC2C6}" type="presOf" srcId="{31236728-2163-45AF-8EA5-DE2555B930C9}" destId="{D153405A-153C-4429-81CE-4A417E869394}" srcOrd="0" destOrd="0" presId="urn:microsoft.com/office/officeart/2005/8/layout/target3"/>
    <dgm:cxn modelId="{52953186-5CB7-4799-AAFA-E912303D4BF3}" type="presParOf" srcId="{EB67D454-A698-4D1A-AF40-E0724670C0C3}" destId="{54292938-200A-4238-AE0C-A84FE6D8495C}" srcOrd="0" destOrd="0" presId="urn:microsoft.com/office/officeart/2005/8/layout/target3"/>
    <dgm:cxn modelId="{C287D064-5317-4062-92DC-4911AB15E00D}" type="presParOf" srcId="{EB67D454-A698-4D1A-AF40-E0724670C0C3}" destId="{12EA6D41-7790-452F-BF05-AE9510DBB757}" srcOrd="1" destOrd="0" presId="urn:microsoft.com/office/officeart/2005/8/layout/target3"/>
    <dgm:cxn modelId="{C4CD69AE-639A-4582-9874-4DD06F19ABDA}" type="presParOf" srcId="{EB67D454-A698-4D1A-AF40-E0724670C0C3}" destId="{D153405A-153C-4429-81CE-4A417E869394}" srcOrd="2" destOrd="0" presId="urn:microsoft.com/office/officeart/2005/8/layout/target3"/>
    <dgm:cxn modelId="{C9041435-24CD-4472-B69D-5B81E6BC55AA}" type="presParOf" srcId="{EB67D454-A698-4D1A-AF40-E0724670C0C3}" destId="{C667E681-A09E-4ACF-B3F5-F32A0D19DC07}" srcOrd="3" destOrd="0" presId="urn:microsoft.com/office/officeart/2005/8/layout/target3"/>
    <dgm:cxn modelId="{E6378CC4-39C5-42AB-A19D-93C3DAA934EB}" type="presParOf" srcId="{EB67D454-A698-4D1A-AF40-E0724670C0C3}" destId="{8E99892C-8A07-4EFE-BD29-BDE501AA11BC}" srcOrd="4" destOrd="0" presId="urn:microsoft.com/office/officeart/2005/8/layout/target3"/>
    <dgm:cxn modelId="{2B874BCE-600C-4238-BD43-EDD7D69E0962}" type="presParOf" srcId="{EB67D454-A698-4D1A-AF40-E0724670C0C3}" destId="{7DFC8DB1-D757-4D81-8B70-3407F48AF2AF}" srcOrd="5" destOrd="0" presId="urn:microsoft.com/office/officeart/2005/8/layout/target3"/>
    <dgm:cxn modelId="{4771ECFD-5029-4AF5-966D-3EC605954571}" type="presParOf" srcId="{EB67D454-A698-4D1A-AF40-E0724670C0C3}" destId="{36EA43E5-4A81-4894-9A9A-3BBCEE10F27F}" srcOrd="6" destOrd="0" presId="urn:microsoft.com/office/officeart/2005/8/layout/target3"/>
    <dgm:cxn modelId="{BAEF07F5-44B1-4DFB-8774-9902EAA799D4}" type="presParOf" srcId="{EB67D454-A698-4D1A-AF40-E0724670C0C3}" destId="{DB619062-A3CB-4A72-9446-5D7110DDF3BC}" srcOrd="7" destOrd="0" presId="urn:microsoft.com/office/officeart/2005/8/layout/target3"/>
    <dgm:cxn modelId="{5CC6D3A3-B8B3-40E1-AD6B-0949E28B3C36}" type="presParOf" srcId="{EB67D454-A698-4D1A-AF40-E0724670C0C3}" destId="{AF9F370B-FAB2-4F58-9D3C-B029CD9A6F5E}" srcOrd="8" destOrd="0" presId="urn:microsoft.com/office/officeart/2005/8/layout/target3"/>
    <dgm:cxn modelId="{73A47238-CF41-42E3-8ABD-77459ABAA101}" type="presParOf" srcId="{EB67D454-A698-4D1A-AF40-E0724670C0C3}" destId="{929E25AB-63ED-472D-A01E-5571DC9980FF}" srcOrd="9" destOrd="0" presId="urn:microsoft.com/office/officeart/2005/8/layout/target3"/>
    <dgm:cxn modelId="{FE317671-338C-4A13-B9BC-9CC7526216A8}" type="presParOf" srcId="{EB67D454-A698-4D1A-AF40-E0724670C0C3}" destId="{D78D3B1B-B104-413F-9467-561E8D6C4FCC}" srcOrd="10" destOrd="0" presId="urn:microsoft.com/office/officeart/2005/8/layout/target3"/>
    <dgm:cxn modelId="{009EB631-1440-457D-B53D-D392F36D7E6F}" type="presParOf" srcId="{EB67D454-A698-4D1A-AF40-E0724670C0C3}" destId="{783492CA-1336-4B32-A213-320CA551CE8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2938-200A-4238-AE0C-A84FE6D8495C}">
      <dsp:nvSpPr>
        <dsp:cNvPr id="0" name=""/>
        <dsp:cNvSpPr/>
      </dsp:nvSpPr>
      <dsp:spPr>
        <a:xfrm>
          <a:off x="-66255" y="53593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405A-153C-4429-81CE-4A417E869394}">
      <dsp:nvSpPr>
        <dsp:cNvPr id="0" name=""/>
        <dsp:cNvSpPr/>
      </dsp:nvSpPr>
      <dsp:spPr>
        <a:xfrm>
          <a:off x="2505878" y="14401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i="0" kern="1200" dirty="0" smtClean="0"/>
            <a:t>Интернет </a:t>
          </a:r>
          <a:r>
            <a:rPr lang="ru-RU" sz="2200" b="0" i="0" kern="1200" dirty="0" err="1" smtClean="0"/>
            <a:t>желісіне</a:t>
          </a:r>
          <a:r>
            <a:rPr lang="ru-RU" sz="2200" b="0" i="0" kern="1200" dirty="0" smtClean="0"/>
            <a:t> болу </a:t>
          </a:r>
          <a:endParaRPr lang="ru-RU" sz="2200" kern="1200" dirty="0"/>
        </a:p>
      </dsp:txBody>
      <dsp:txXfrm>
        <a:off x="2505878" y="14401"/>
        <a:ext cx="5847049" cy="1503530"/>
      </dsp:txXfrm>
    </dsp:sp>
    <dsp:sp modelId="{8E99892C-8A07-4EFE-BD29-BDE501AA11BC}">
      <dsp:nvSpPr>
        <dsp:cNvPr id="0" name=""/>
        <dsp:cNvSpPr/>
      </dsp:nvSpPr>
      <dsp:spPr>
        <a:xfrm>
          <a:off x="877059" y="1517931"/>
          <a:ext cx="3257638" cy="32576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C8DB1-D757-4D81-8B70-3407F48AF2AF}">
      <dsp:nvSpPr>
        <dsp:cNvPr id="0" name=""/>
        <dsp:cNvSpPr/>
      </dsp:nvSpPr>
      <dsp:spPr>
        <a:xfrm>
          <a:off x="2499095" y="1483433"/>
          <a:ext cx="5847049" cy="3257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Google Chrome </a:t>
          </a:r>
          <a:r>
            <a:rPr lang="ru-RU" sz="2200" b="0" i="0" kern="1200" dirty="0" err="1" smtClean="0"/>
            <a:t>браузері</a:t>
          </a:r>
          <a:r>
            <a:rPr lang="ru-RU" sz="2200" b="0" i="0" kern="1200" dirty="0" smtClean="0"/>
            <a:t> (70.0 </a:t>
          </a:r>
          <a:r>
            <a:rPr lang="ru-RU" sz="2200" b="0" i="0" kern="1200" dirty="0" err="1" smtClean="0"/>
            <a:t>және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одан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жоғары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нұсқалар</a:t>
          </a:r>
          <a:r>
            <a:rPr lang="ru-RU" sz="2200" b="0" i="0" kern="1200" dirty="0" smtClean="0"/>
            <a:t>) </a:t>
          </a:r>
          <a:r>
            <a:rPr lang="ru-RU" sz="2200" b="0" i="0" kern="1200" dirty="0" err="1" smtClean="0"/>
            <a:t>немесе</a:t>
          </a:r>
          <a:r>
            <a:rPr lang="ru-RU" sz="2200" b="0" i="0" kern="1200" dirty="0" smtClean="0"/>
            <a:t> </a:t>
          </a:r>
          <a:r>
            <a:rPr lang="en-US" sz="2200" b="0" i="0" kern="1200" dirty="0" smtClean="0"/>
            <a:t>Internet Explorer (11 </a:t>
          </a:r>
          <a:r>
            <a:rPr lang="ru-RU" sz="2200" b="0" i="0" kern="1200" dirty="0" err="1" smtClean="0"/>
            <a:t>немесе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одан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жоғары</a:t>
          </a:r>
          <a:r>
            <a:rPr lang="ru-RU" sz="2200" b="0" i="0" kern="1200" dirty="0" smtClean="0"/>
            <a:t> </a:t>
          </a:r>
          <a:r>
            <a:rPr lang="ru-RU" sz="2200" b="0" i="0" kern="1200" dirty="0" err="1" smtClean="0"/>
            <a:t>нұсқалар</a:t>
          </a:r>
          <a:r>
            <a:rPr lang="ru-RU" sz="2200" b="0" i="0" kern="1200" dirty="0" smtClean="0"/>
            <a:t>) </a:t>
          </a:r>
          <a:r>
            <a:rPr lang="ru-RU" sz="2200" b="0" i="0" kern="1200" dirty="0" err="1" smtClean="0"/>
            <a:t>орнатылғаны</a:t>
          </a:r>
          <a:endParaRPr lang="ru-RU" sz="2200" kern="1200" dirty="0"/>
        </a:p>
      </dsp:txBody>
      <dsp:txXfrm>
        <a:off x="2499095" y="1483433"/>
        <a:ext cx="5847049" cy="1503525"/>
      </dsp:txXfrm>
    </dsp:sp>
    <dsp:sp modelId="{DB619062-A3CB-4A72-9446-5D7110DDF3BC}">
      <dsp:nvSpPr>
        <dsp:cNvPr id="0" name=""/>
        <dsp:cNvSpPr/>
      </dsp:nvSpPr>
      <dsp:spPr>
        <a:xfrm>
          <a:off x="1754115" y="3021457"/>
          <a:ext cx="1503525" cy="150352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F370B-FAB2-4F58-9D3C-B029CD9A6F5E}">
      <dsp:nvSpPr>
        <dsp:cNvPr id="0" name=""/>
        <dsp:cNvSpPr/>
      </dsp:nvSpPr>
      <dsp:spPr>
        <a:xfrm>
          <a:off x="2505878" y="3021457"/>
          <a:ext cx="5847049" cy="1503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err="1" smtClean="0"/>
            <a:t>Вебкамерамен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және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микрофонмен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жабдықталған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компьютердің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ноутбуктің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планшеттің</a:t>
          </a:r>
          <a:r>
            <a:rPr lang="ru-RU" sz="2200" kern="1200" dirty="0" smtClean="0"/>
            <a:t>) </a:t>
          </a:r>
          <a:r>
            <a:rPr lang="ru-RU" sz="2200" kern="1200" dirty="0" err="1" smtClean="0"/>
            <a:t>болуы</a:t>
          </a:r>
          <a:r>
            <a:rPr lang="ru-RU" sz="2200" kern="1200" dirty="0" smtClean="0"/>
            <a:t>.</a:t>
          </a:r>
          <a:endParaRPr lang="ru-RU" sz="22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solidFill>
                <a:schemeClr val="tx1"/>
              </a:solidFill>
            </a:rPr>
            <a:t>!!! Телефон</a:t>
          </a:r>
          <a:r>
            <a:rPr lang="en-US" sz="2200" b="1" kern="1200" dirty="0">
              <a:solidFill>
                <a:schemeClr val="tx1"/>
              </a:solidFill>
            </a:rPr>
            <a:t>/</a:t>
          </a:r>
          <a:r>
            <a:rPr lang="kk-KZ" sz="2200" b="1" kern="1200" dirty="0" smtClean="0">
              <a:solidFill>
                <a:schemeClr val="tx1"/>
              </a:solidFill>
            </a:rPr>
            <a:t>смартфонға қолдау көрсетілмейді</a:t>
          </a:r>
          <a:endParaRPr lang="ru-RU" sz="2200" kern="1200" dirty="0"/>
        </a:p>
      </dsp:txBody>
      <dsp:txXfrm>
        <a:off x="2505878" y="3021457"/>
        <a:ext cx="5847049" cy="150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8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8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5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4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0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7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9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ru/chrome/" TargetMode="External"/><Relationship Id="rId2" Type="http://schemas.openxmlformats.org/officeDocument/2006/relationships/hyperlink" Target="https://www.google.ru/intl/ru/chrome/?brand=IXYC&amp;gclid=CjwKCAiAzNj9BRBDEiwAPsL0d-ba0Ubqa9COzHdkBXYDsH6V4lHdRLS57wTujxSzpjs9GX1hWLddFxoCQd0QAvD_BwE&amp;gclsrc=aw.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chrome.google.com/webstore/detail/oes/gkihmdkemmjchaccfmibdddlkklfocb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il.oes.k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2u5n9Wjm6sJhMjN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apply@esil.edu.k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381" y="2345578"/>
            <a:ext cx="7543800" cy="16932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«</a:t>
            </a:r>
            <a:r>
              <a:rPr lang="ru-RU" sz="2700" b="1" dirty="0" err="1" smtClean="0"/>
              <a:t>Қазақстан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тарихы</a:t>
            </a:r>
            <a:r>
              <a:rPr lang="ru-RU" sz="2700" b="1" dirty="0" smtClean="0"/>
              <a:t>» </a:t>
            </a:r>
            <a:r>
              <a:rPr lang="ru-RU" sz="2700" b="1" dirty="0" err="1"/>
              <a:t>пәні</a:t>
            </a:r>
            <a:r>
              <a:rPr lang="ru-RU" sz="2700" b="1" dirty="0"/>
              <a:t> </a:t>
            </a:r>
            <a:r>
              <a:rPr lang="ru-RU" sz="2700" b="1" dirty="0" err="1"/>
              <a:t>бойынша</a:t>
            </a:r>
            <a:r>
              <a:rPr lang="ru-RU" sz="2700" b="1" dirty="0"/>
              <a:t> </a:t>
            </a:r>
            <a:r>
              <a:rPr lang="ru-RU" sz="2700" b="1" dirty="0" err="1"/>
              <a:t>мемлекеттік</a:t>
            </a:r>
            <a:r>
              <a:rPr lang="ru-RU" sz="2700" b="1" dirty="0"/>
              <a:t> </a:t>
            </a:r>
            <a:r>
              <a:rPr lang="ru-RU" sz="2700" b="1" dirty="0" err="1"/>
              <a:t>емтихан</a:t>
            </a:r>
            <a:r>
              <a:rPr lang="ru-RU" sz="2700" b="1" dirty="0"/>
              <a:t> </a:t>
            </a:r>
            <a:r>
              <a:rPr lang="ru-RU" sz="2700" b="1" dirty="0" err="1"/>
              <a:t>тапсыру</a:t>
            </a:r>
            <a:r>
              <a:rPr lang="ru-RU" sz="2700" b="1" dirty="0"/>
              <a:t> </a:t>
            </a:r>
            <a:r>
              <a:rPr lang="ru-RU" sz="2700" b="1" dirty="0" err="1"/>
              <a:t>бойынша</a:t>
            </a:r>
            <a:r>
              <a:rPr lang="ru-RU" sz="2700" b="1" dirty="0"/>
              <a:t> </a:t>
            </a:r>
            <a:r>
              <a:rPr lang="ru-RU" sz="2700" b="1" dirty="0" err="1"/>
              <a:t>білім</a:t>
            </a:r>
            <a:r>
              <a:rPr lang="ru-RU" sz="2700" b="1" dirty="0"/>
              <a:t> </a:t>
            </a:r>
            <a:r>
              <a:rPr lang="ru-RU" sz="2700" b="1" dirty="0" err="1"/>
              <a:t>алушыларға</a:t>
            </a:r>
            <a:r>
              <a:rPr lang="ru-RU" sz="2700" b="1" dirty="0"/>
              <a:t> </a:t>
            </a:r>
            <a:r>
              <a:rPr lang="ru-RU" sz="2700" b="1" dirty="0" err="1"/>
              <a:t>арналған</a:t>
            </a:r>
            <a:r>
              <a:rPr lang="ru-RU" sz="2700" b="1" dirty="0"/>
              <a:t> </a:t>
            </a:r>
            <a:r>
              <a:rPr lang="ru-RU" sz="2700" b="1" dirty="0" err="1"/>
              <a:t>нұсқаулық</a:t>
            </a:r>
            <a:endParaRPr lang="ru-RU" sz="27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"/>
    </mc:Choice>
    <mc:Fallback xmlns="">
      <p:transition spd="slow" advTm="16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3212976"/>
            <a:ext cx="7543800" cy="10834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"OES</a:t>
            </a:r>
            <a:r>
              <a:rPr lang="ru-RU" sz="3600" b="1" dirty="0">
                <a:solidFill>
                  <a:schemeClr val="accent2"/>
                </a:solidFill>
              </a:rPr>
              <a:t>" </a:t>
            </a:r>
            <a:r>
              <a:rPr lang="ru-RU" sz="3600" b="1" dirty="0" err="1">
                <a:solidFill>
                  <a:schemeClr val="accent2"/>
                </a:solidFill>
              </a:rPr>
              <a:t>прокторинг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жүйесін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орнату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61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4EE50-69A1-402D-9820-D4B9BAA6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270" y="764704"/>
            <a:ext cx="6915752" cy="6375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МАҢЫЗДЫ!!!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1207D-9727-402F-85B5-BD034D61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97142" cy="4032447"/>
          </a:xfrm>
        </p:spPr>
        <p:txBody>
          <a:bodyPr>
            <a:noAutofit/>
          </a:bodyPr>
          <a:lstStyle/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/>
              <a:t>Емтиханды</a:t>
            </a:r>
            <a:r>
              <a:rPr lang="ru-RU" sz="2000" dirty="0"/>
              <a:t> </a:t>
            </a:r>
            <a:r>
              <a:rPr lang="ru-RU" sz="2000" dirty="0" err="1"/>
              <a:t>прокторинг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тапсырмас</a:t>
            </a:r>
            <a:r>
              <a:rPr lang="ru-RU" sz="2000" dirty="0"/>
              <a:t> </a:t>
            </a:r>
            <a:r>
              <a:rPr lang="ru-RU" sz="2000" dirty="0" err="1"/>
              <a:t>бұрын</a:t>
            </a:r>
            <a:r>
              <a:rPr lang="ru-RU" sz="2000" dirty="0"/>
              <a:t>, </a:t>
            </a:r>
            <a:r>
              <a:rPr lang="en-US" sz="2000" dirty="0"/>
              <a:t>Google Chrome </a:t>
            </a:r>
            <a:r>
              <a:rPr lang="ru-RU" sz="2000" dirty="0" err="1"/>
              <a:t>браузерінің</a:t>
            </a:r>
            <a:r>
              <a:rPr lang="ru-RU" sz="2000" dirty="0"/>
              <a:t> </a:t>
            </a:r>
            <a:r>
              <a:rPr lang="ru-RU" sz="2000" dirty="0" err="1"/>
              <a:t>соңғы</a:t>
            </a:r>
            <a:r>
              <a:rPr lang="ru-RU" sz="2000" dirty="0"/>
              <a:t> </a:t>
            </a:r>
            <a:r>
              <a:rPr lang="ru-RU" sz="2000" dirty="0" err="1"/>
              <a:t>нұсқасын</a:t>
            </a:r>
            <a:r>
              <a:rPr lang="ru-RU" sz="2000" dirty="0"/>
              <a:t> </a:t>
            </a:r>
            <a:r>
              <a:rPr lang="ru-RU" sz="2000" dirty="0" err="1"/>
              <a:t>қолданғаныңызға</a:t>
            </a:r>
            <a:r>
              <a:rPr lang="ru-RU" sz="2000" dirty="0"/>
              <a:t> </a:t>
            </a:r>
            <a:r>
              <a:rPr lang="ru-RU" sz="2000" dirty="0" err="1"/>
              <a:t>көз</a:t>
            </a:r>
            <a:r>
              <a:rPr lang="ru-RU" sz="2000" dirty="0"/>
              <a:t> </a:t>
            </a:r>
            <a:r>
              <a:rPr lang="ru-RU" sz="2000" dirty="0" err="1"/>
              <a:t>жеткізіңіз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b="1" dirty="0" smtClean="0"/>
              <a:t>МІНДЕТТІ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>
                <a:solidFill>
                  <a:schemeClr val="tx1"/>
                </a:solidFill>
              </a:rPr>
              <a:t>Егер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сізде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Google Chrome </a:t>
            </a:r>
            <a:r>
              <a:rPr lang="ru-RU" sz="2000" dirty="0" err="1">
                <a:solidFill>
                  <a:schemeClr val="tx1"/>
                </a:solidFill>
              </a:rPr>
              <a:t>браузері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болмаса</a:t>
            </a:r>
            <a:r>
              <a:rPr lang="ru-RU" sz="2000" dirty="0">
                <a:solidFill>
                  <a:schemeClr val="tx1"/>
                </a:solidFill>
              </a:rPr>
              <a:t>, оны </a:t>
            </a:r>
            <a:r>
              <a:rPr lang="ru-RU" sz="2000" dirty="0" err="1">
                <a:solidFill>
                  <a:schemeClr val="tx1"/>
                </a:solidFill>
              </a:rPr>
              <a:t>келесіге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өту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арқылы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жүктеп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алыңыз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ru-RU" sz="2000" dirty="0" smtClean="0">
                <a:solidFill>
                  <a:schemeClr val="tx1"/>
                </a:solidFill>
                <a:hlinkClick r:id="rId3"/>
              </a:rPr>
              <a:t>www.google.com/intl/ru/chrome/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 smtClean="0"/>
              <a:t>Сілтемені</a:t>
            </a:r>
            <a:r>
              <a:rPr lang="ru-RU" sz="2000" dirty="0" smtClean="0"/>
              <a:t> </a:t>
            </a:r>
            <a:r>
              <a:rPr lang="ru-RU" sz="2000" dirty="0"/>
              <a:t>басу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кеңейтімді</a:t>
            </a:r>
            <a:r>
              <a:rPr lang="ru-RU" sz="2000" dirty="0"/>
              <a:t> </a:t>
            </a:r>
            <a:r>
              <a:rPr lang="ru-RU" sz="2000" dirty="0" err="1"/>
              <a:t>орнатуды</a:t>
            </a:r>
            <a:r>
              <a:rPr lang="ru-RU" sz="2000" dirty="0"/>
              <a:t> </a:t>
            </a:r>
            <a:r>
              <a:rPr lang="ru-RU" sz="2000" dirty="0" err="1"/>
              <a:t>ұмытпаңыз</a:t>
            </a:r>
            <a:r>
              <a:rPr lang="ru-RU" sz="2000" dirty="0"/>
              <a:t>. </a:t>
            </a:r>
            <a:r>
              <a:rPr lang="ru-RU" sz="2000" dirty="0" err="1"/>
              <a:t>Кеңейтім</a:t>
            </a:r>
            <a:r>
              <a:rPr lang="ru-RU" sz="2000" dirty="0"/>
              <a:t> тек </a:t>
            </a:r>
            <a:r>
              <a:rPr lang="en-US" sz="2000" dirty="0"/>
              <a:t>Google Chrome </a:t>
            </a:r>
            <a:r>
              <a:rPr lang="ru-RU" sz="2000" dirty="0" err="1"/>
              <a:t>браузері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 smtClean="0"/>
              <a:t>жетімді</a:t>
            </a:r>
            <a:r>
              <a:rPr lang="ru-RU" sz="2000" dirty="0" smtClean="0"/>
              <a:t>.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https://chrome.google.com/webstore/detail/oes/gkihmdkemmjchaccfmibdddlkklfocbn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/>
              <a:t>Жүйені</a:t>
            </a:r>
            <a:r>
              <a:rPr lang="ru-RU" sz="2000" dirty="0"/>
              <a:t> тек </a:t>
            </a:r>
            <a:r>
              <a:rPr lang="ru-RU" sz="2000" dirty="0" err="1"/>
              <a:t>дербес</a:t>
            </a:r>
            <a:r>
              <a:rPr lang="ru-RU" sz="2000" dirty="0"/>
              <a:t> компьютер (ДК) </a:t>
            </a:r>
            <a:r>
              <a:rPr lang="ru-RU" sz="2000" dirty="0" err="1"/>
              <a:t>немесе</a:t>
            </a:r>
            <a:r>
              <a:rPr lang="ru-RU" sz="2000" dirty="0"/>
              <a:t> ноутбук (</a:t>
            </a:r>
            <a:r>
              <a:rPr lang="ru-RU" sz="2000" dirty="0" smtClean="0"/>
              <a:t>Телефон/ </a:t>
            </a:r>
            <a:r>
              <a:rPr lang="ru-RU" sz="2000" dirty="0" err="1"/>
              <a:t>смартфонға</a:t>
            </a:r>
            <a:r>
              <a:rPr lang="ru-RU" sz="2000" dirty="0"/>
              <a:t> </a:t>
            </a:r>
            <a:r>
              <a:rPr lang="ru-RU" sz="2000" dirty="0" err="1"/>
              <a:t>қолдау</a:t>
            </a:r>
            <a:r>
              <a:rPr lang="ru-RU" sz="2000" dirty="0"/>
              <a:t> </a:t>
            </a:r>
            <a:r>
              <a:rPr lang="ru-RU" sz="2000" dirty="0" err="1"/>
              <a:t>көрсетілмейді</a:t>
            </a:r>
            <a:r>
              <a:rPr lang="ru-RU" sz="2000" dirty="0"/>
              <a:t>)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пайдалануға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 err="1" smtClean="0">
                <a:solidFill>
                  <a:schemeClr val="tx1"/>
                </a:solidFill>
              </a:rPr>
              <a:t>Сынақ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кезінде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ешбір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жағдайда</a:t>
            </a:r>
            <a:r>
              <a:rPr lang="ru-RU" sz="2000" dirty="0" smtClean="0">
                <a:solidFill>
                  <a:schemeClr val="tx1"/>
                </a:solidFill>
              </a:rPr>
              <a:t> браузер </a:t>
            </a:r>
            <a:r>
              <a:rPr lang="ru-RU" sz="2000" dirty="0" err="1" smtClean="0">
                <a:solidFill>
                  <a:schemeClr val="tx1"/>
                </a:solidFill>
              </a:rPr>
              <a:t>қойындысын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ЖАППАҢЫЗ.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" y="204335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93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204864"/>
            <a:ext cx="3002280" cy="259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83969-0A08-4169-80F5-A5FD3046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1 </a:t>
            </a:r>
            <a:r>
              <a:rPr lang="ru-RU" b="1" dirty="0" err="1" smtClean="0">
                <a:solidFill>
                  <a:schemeClr val="accent2"/>
                </a:solidFill>
              </a:rPr>
              <a:t>қадам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22700-A3BD-4886-ABBF-1056FD12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7738"/>
            <a:ext cx="3909061" cy="10282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ru-RU" altLang="ru-RU" sz="1800" dirty="0" smtClean="0">
                <a:solidFill>
                  <a:prstClr val="black"/>
                </a:solidFill>
                <a:hlinkClick r:id="rId3"/>
              </a:rPr>
              <a:t>esil.oes.kz</a:t>
            </a:r>
            <a:r>
              <a:rPr lang="ru-RU" altLang="ru-RU" sz="1800" dirty="0" smtClean="0">
                <a:solidFill>
                  <a:prstClr val="black"/>
                </a:solidFill>
              </a:rPr>
              <a:t> /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сілтемесіне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өтіңіз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>
                <a:solidFill>
                  <a:prstClr val="black"/>
                </a:solidFill>
              </a:rPr>
              <a:t>- </a:t>
            </a:r>
            <a:r>
              <a:rPr lang="ru-RU" altLang="ru-RU" sz="1800" dirty="0" smtClean="0">
                <a:solidFill>
                  <a:prstClr val="black"/>
                </a:solidFill>
              </a:rPr>
              <a:t>«</a:t>
            </a:r>
            <a:r>
              <a:rPr lang="en-US" altLang="ru-RU" sz="1800" dirty="0" smtClean="0">
                <a:solidFill>
                  <a:prstClr val="black"/>
                </a:solidFill>
              </a:rPr>
              <a:t>dl.esil.edu</a:t>
            </a:r>
            <a:r>
              <a:rPr lang="ru-RU" altLang="ru-RU" sz="1800" dirty="0" smtClean="0">
                <a:solidFill>
                  <a:prstClr val="black"/>
                </a:solidFill>
              </a:rPr>
              <a:t>.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kz</a:t>
            </a:r>
            <a:r>
              <a:rPr lang="ru-RU" altLang="ru-RU" sz="1800" dirty="0" smtClean="0">
                <a:solidFill>
                  <a:prstClr val="black"/>
                </a:solidFill>
              </a:rPr>
              <a:t>»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таңдаңыз</a:t>
            </a:r>
            <a:endParaRPr lang="ru-RU" altLang="ru-RU" sz="1800" dirty="0">
              <a:solidFill>
                <a:prstClr val="black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  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және</a:t>
            </a:r>
            <a:r>
              <a:rPr lang="ru-RU" altLang="ru-RU" sz="1800" dirty="0" smtClean="0">
                <a:solidFill>
                  <a:prstClr val="black"/>
                </a:solidFill>
              </a:rPr>
              <a:t> «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Жалғастыру</a:t>
            </a:r>
            <a:r>
              <a:rPr lang="ru-RU" altLang="ru-RU" sz="1800" dirty="0" smtClean="0">
                <a:solidFill>
                  <a:prstClr val="black"/>
                </a:solidFill>
              </a:rPr>
              <a:t>»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түймесін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800" dirty="0" err="1" smtClean="0">
                <a:solidFill>
                  <a:prstClr val="black"/>
                </a:solidFill>
              </a:rPr>
              <a:t>басыңыз</a:t>
            </a:r>
            <a:r>
              <a:rPr lang="ru-RU" altLang="ru-RU" sz="1800" dirty="0" smtClean="0">
                <a:solidFill>
                  <a:prstClr val="black"/>
                </a:solidFill>
              </a:rPr>
              <a:t>.</a:t>
            </a:r>
            <a:endParaRPr lang="ru-RU" alt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EF3ECF6-9471-486E-B58E-ACDE7331190F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389121" y="3391841"/>
            <a:ext cx="1674795" cy="3963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40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F24C20-FCBB-468F-BC3E-01E406BB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2 </a:t>
            </a:r>
            <a:r>
              <a:rPr lang="ru-RU" b="1" dirty="0" err="1" smtClean="0">
                <a:solidFill>
                  <a:schemeClr val="accent2"/>
                </a:solidFill>
              </a:rPr>
              <a:t>қадам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522CF2-6BBD-406F-8316-EAA41C57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 err="1" smtClean="0">
                <a:solidFill>
                  <a:prstClr val="black"/>
                </a:solidFill>
              </a:rPr>
              <a:t>Келесі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кезекте</a:t>
            </a:r>
            <a:r>
              <a:rPr lang="ru-RU" altLang="ru-RU" sz="2000" dirty="0" smtClean="0">
                <a:solidFill>
                  <a:prstClr val="black"/>
                </a:solidFill>
              </a:rPr>
              <a:t> авторизация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журеді</a:t>
            </a:r>
            <a:r>
              <a:rPr lang="ru-RU" altLang="ru-RU" sz="2000" dirty="0" smtClean="0">
                <a:solidFill>
                  <a:prstClr val="black"/>
                </a:solidFill>
              </a:rPr>
              <a:t>.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 err="1" smtClean="0">
                <a:solidFill>
                  <a:prstClr val="black"/>
                </a:solidFill>
              </a:rPr>
              <a:t>Жүйе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тексереді</a:t>
            </a:r>
            <a:r>
              <a:rPr lang="ru-RU" altLang="ru-RU" sz="2000" dirty="0" smtClean="0">
                <a:solidFill>
                  <a:prstClr val="black"/>
                </a:solidFill>
              </a:rPr>
              <a:t>: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Браузердің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үйлесімділігі</a:t>
            </a:r>
            <a:r>
              <a:rPr lang="ru-RU" altLang="ru-RU" sz="2000" dirty="0" smtClean="0">
                <a:solidFill>
                  <a:prstClr val="black"/>
                </a:solidFill>
              </a:rPr>
              <a:t>;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Белгіленген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кеңейтімнің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болуы</a:t>
            </a:r>
            <a:r>
              <a:rPr lang="ru-RU" altLang="ru-RU" sz="2000" dirty="0">
                <a:solidFill>
                  <a:prstClr val="black"/>
                </a:solidFill>
              </a:rPr>
              <a:t>;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2000" dirty="0" smtClean="0">
                <a:solidFill>
                  <a:prstClr val="black"/>
                </a:solidFill>
              </a:rPr>
              <a:t>dl.esil.edu</a:t>
            </a:r>
            <a:r>
              <a:rPr lang="ru-RU" altLang="ru-RU" sz="2000" dirty="0" smtClean="0">
                <a:solidFill>
                  <a:prstClr val="black"/>
                </a:solidFill>
              </a:rPr>
              <a:t>.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kz</a:t>
            </a:r>
            <a:r>
              <a:rPr lang="ru-RU" altLang="ru-RU" sz="2000" dirty="0" smtClean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авторизациялау</a:t>
            </a:r>
            <a:r>
              <a:rPr lang="ru-RU" altLang="ru-RU" sz="2000" dirty="0" smtClean="0">
                <a:solidFill>
                  <a:prstClr val="black"/>
                </a:solidFill>
              </a:rPr>
              <a:t>;    </a:t>
            </a: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defRPr/>
            </a:pPr>
            <a:r>
              <a:rPr lang="ru-RU" altLang="ru-RU" sz="2000" b="1" dirty="0">
                <a:solidFill>
                  <a:prstClr val="black"/>
                </a:solidFill>
              </a:rPr>
              <a:t>(</a:t>
            </a:r>
            <a:r>
              <a:rPr lang="ru-RU" altLang="ru-RU" sz="2000" b="1" dirty="0" err="1">
                <a:solidFill>
                  <a:prstClr val="black"/>
                </a:solidFill>
              </a:rPr>
              <a:t>жүйе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сізге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кіруді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сұрайды</a:t>
            </a:r>
            <a:r>
              <a:rPr lang="ru-RU" altLang="ru-RU" sz="2000" b="1" dirty="0">
                <a:solidFill>
                  <a:prstClr val="black"/>
                </a:solidFill>
              </a:rPr>
              <a:t>, </a:t>
            </a:r>
            <a:r>
              <a:rPr lang="en-US" altLang="ru-RU" sz="2000" b="1" dirty="0">
                <a:solidFill>
                  <a:prstClr val="black"/>
                </a:solidFill>
              </a:rPr>
              <a:t>uef-astana.kz </a:t>
            </a:r>
            <a:r>
              <a:rPr lang="ru-RU" altLang="ru-RU" sz="2000" b="1" dirty="0" err="1">
                <a:solidFill>
                  <a:prstClr val="black"/>
                </a:solidFill>
              </a:rPr>
              <a:t>сайтына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кіріп</a:t>
            </a:r>
            <a:r>
              <a:rPr lang="ru-RU" altLang="ru-RU" sz="2000" b="1" dirty="0">
                <a:solidFill>
                  <a:prstClr val="black"/>
                </a:solidFill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</a:rPr>
              <a:t>қайталау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түймесін</a:t>
            </a:r>
            <a:r>
              <a:rPr lang="ru-RU" altLang="ru-RU" sz="2000" b="1" dirty="0">
                <a:solidFill>
                  <a:prstClr val="black"/>
                </a:solidFill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</a:rPr>
              <a:t>басыңыз</a:t>
            </a:r>
            <a:r>
              <a:rPr lang="ru-RU" altLang="ru-RU" sz="2000" b="1" dirty="0">
                <a:solidFill>
                  <a:prstClr val="black"/>
                </a:solidFill>
              </a:rPr>
              <a:t>)</a:t>
            </a:r>
            <a:endParaRPr lang="ru-RU" altLang="ru-RU" sz="2000" b="1" dirty="0">
              <a:solidFill>
                <a:prstClr val="black"/>
              </a:solidFill>
            </a:endParaRP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Тағайындалған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 smtClean="0">
                <a:solidFill>
                  <a:prstClr val="black"/>
                </a:solidFill>
              </a:rPr>
              <a:t>емтихан</a:t>
            </a:r>
            <a:r>
              <a:rPr lang="ru-RU" altLang="ru-RU" sz="2000" dirty="0" smtClean="0">
                <a:solidFill>
                  <a:prstClr val="black"/>
                </a:solidFill>
              </a:rPr>
              <a:t>.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" y="11750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97" y="4564609"/>
            <a:ext cx="57711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00" dirty="0" err="1" smtClean="0">
                <a:solidFill>
                  <a:prstClr val="black"/>
                </a:solidFill>
                <a:latin typeface="+mn-lt"/>
              </a:rPr>
              <a:t>Содан</a:t>
            </a:r>
            <a:r>
              <a:rPr lang="ru-RU" altLang="ru-RU" sz="13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00" dirty="0" err="1" smtClean="0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3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00" b="1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300" b="1" dirty="0" err="1" smtClean="0">
                <a:solidFill>
                  <a:prstClr val="black"/>
                </a:solidFill>
                <a:latin typeface="+mn-lt"/>
              </a:rPr>
              <a:t>Жалғастыру</a:t>
            </a:r>
            <a:r>
              <a:rPr lang="ru-RU" altLang="ru-RU" sz="1300" b="1" dirty="0" smtClean="0">
                <a:solidFill>
                  <a:prstClr val="black"/>
                </a:solidFill>
                <a:latin typeface="+mn-lt"/>
              </a:rPr>
              <a:t>»</a:t>
            </a:r>
            <a:endParaRPr lang="ru-RU" altLang="ru-RU" sz="13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4579" name="Рисунок 2">
            <a:extLst>
              <a:ext uri="{FF2B5EF4-FFF2-40B4-BE49-F238E27FC236}">
                <a16:creationId xmlns:a16="http://schemas.microsoft.com/office/drawing/2014/main" id="{25C23869-E34D-46BC-B8FE-EF945BBC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14" y="2251006"/>
            <a:ext cx="6265595" cy="1156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1" name="Рисунок 5">
            <a:extLst>
              <a:ext uri="{FF2B5EF4-FFF2-40B4-BE49-F238E27FC236}">
                <a16:creationId xmlns:a16="http://schemas.microsoft.com/office/drawing/2014/main" id="{362E2565-A1D0-4597-B3D6-63730D984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2" y="3804282"/>
            <a:ext cx="6265595" cy="119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E031CDD1-8BAA-4E62-9939-423543D8A138}"/>
              </a:ext>
            </a:extLst>
          </p:cNvPr>
          <p:cNvSpPr/>
          <p:nvPr/>
        </p:nvSpPr>
        <p:spPr>
          <a:xfrm rot="18829575">
            <a:off x="6207377" y="3144249"/>
            <a:ext cx="242271" cy="352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Стрелка вверх 7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4204324" y="4742130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187" y="521682"/>
            <a:ext cx="1870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3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b="1" dirty="0" smtClean="0">
                <a:latin typeface="+mj-lt"/>
              </a:rPr>
              <a:t> </a:t>
            </a:r>
            <a:endParaRPr lang="en-US" sz="3600" b="1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521682"/>
            <a:ext cx="5771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алдында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жүйе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сәйкестендіру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жүйесіне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кіру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компьютерді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алдын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ала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тексереді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. "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Тексеруді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бастау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"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басыңыз</a:t>
            </a:r>
            <a:endParaRPr lang="ru-RU" altLang="ru-RU" sz="20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" y="27692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:a16="http://schemas.microsoft.com/office/drawing/2014/main" id="{3A63A70B-73BA-4CF6-B5F8-84B4D39F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90" y="2231262"/>
            <a:ext cx="47818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sz="2000" dirty="0" err="1" smtClean="0">
                <a:latin typeface="+mn-lt"/>
              </a:rPr>
              <a:t>Беттіңізді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сопақшаға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орналастырыңыз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"</a:t>
            </a:r>
            <a:r>
              <a:rPr lang="ru-RU" sz="2000" dirty="0" err="1">
                <a:latin typeface="+mn-lt"/>
              </a:rPr>
              <a:t>суретке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түсіру"түймесін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басыңыз</a:t>
            </a:r>
            <a:r>
              <a:rPr lang="ru-RU" sz="2000" dirty="0">
                <a:latin typeface="+mn-lt"/>
              </a:rPr>
              <a:t>. </a:t>
            </a:r>
            <a:r>
              <a:rPr lang="ru-RU" sz="2000" dirty="0" err="1">
                <a:latin typeface="+mn-lt"/>
              </a:rPr>
              <a:t>Бұл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фотосурет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студенттің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жеке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басын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растау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үшін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қолданылады</a:t>
            </a:r>
            <a:r>
              <a:rPr lang="ru-RU" sz="2000" dirty="0">
                <a:latin typeface="+mn-lt"/>
              </a:rPr>
              <a:t>.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5603" name="Рисунок 2">
            <a:extLst>
              <a:ext uri="{FF2B5EF4-FFF2-40B4-BE49-F238E27FC236}">
                <a16:creationId xmlns:a16="http://schemas.microsoft.com/office/drawing/2014/main" id="{F997E478-0519-441E-A039-7A8FEED0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8" y="3760615"/>
            <a:ext cx="2912567" cy="2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3">
            <a:extLst>
              <a:ext uri="{FF2B5EF4-FFF2-40B4-BE49-F238E27FC236}">
                <a16:creationId xmlns:a16="http://schemas.microsoft.com/office/drawing/2014/main" id="{13E82E28-12BC-44E2-9044-CE45B0D7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786" y="2231262"/>
            <a:ext cx="38196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+mn-lt"/>
              </a:rPr>
              <a:t>"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Жіберу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"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.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(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немесе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қайта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суретке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түсіру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"</a:t>
            </a:r>
            <a:r>
              <a:rPr lang="ru-RU" altLang="ru-RU" sz="2000" dirty="0" err="1">
                <a:solidFill>
                  <a:prstClr val="black"/>
                </a:solidFill>
                <a:latin typeface="+mn-lt"/>
              </a:rPr>
              <a:t>Артқа</a:t>
            </a: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") 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5605" name="Рисунок 4">
            <a:extLst>
              <a:ext uri="{FF2B5EF4-FFF2-40B4-BE49-F238E27FC236}">
                <a16:creationId xmlns:a16="http://schemas.microsoft.com/office/drawing/2014/main" id="{CA688785-7300-4A18-9BFA-EF7EE3B5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3075"/>
            <a:ext cx="3071165" cy="238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верх 9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2548310" y="4783322"/>
            <a:ext cx="217430" cy="341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трелка вверх 10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8369001" y="5184784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" y="387307"/>
            <a:ext cx="1260634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408510" y="516544"/>
            <a:ext cx="656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9C0626B3-143A-435D-9839-97B42FE2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27" y="2134035"/>
            <a:ext cx="36847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50" dirty="0" err="1" smtClean="0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(</a:t>
            </a:r>
            <a:r>
              <a:rPr lang="ru-RU" altLang="ru-RU" sz="1350" dirty="0" err="1">
                <a:solidFill>
                  <a:prstClr val="black"/>
                </a:solidFill>
                <a:latin typeface="+mn-lt"/>
              </a:rPr>
              <a:t>тестті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) </a:t>
            </a:r>
            <a:r>
              <a:rPr lang="ru-RU" altLang="ru-RU" sz="1350" dirty="0" err="1">
                <a:solidFill>
                  <a:prstClr val="black"/>
                </a:solidFill>
                <a:latin typeface="+mn-lt"/>
              </a:rPr>
              <a:t>таңдап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350" dirty="0" err="1" smtClean="0">
                <a:solidFill>
                  <a:prstClr val="black"/>
                </a:solidFill>
                <a:latin typeface="+mn-lt"/>
              </a:rPr>
              <a:t>Жалғастыру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»   </a:t>
            </a:r>
            <a:r>
              <a:rPr lang="ru-RU" altLang="ru-RU" sz="1350" dirty="0" err="1" smtClean="0">
                <a:solidFill>
                  <a:prstClr val="black"/>
                </a:solidFill>
                <a:latin typeface="+mn-lt"/>
              </a:rPr>
              <a:t>батырмасын</a:t>
            </a:r>
            <a:r>
              <a:rPr lang="ru-RU" altLang="ru-RU" sz="135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350" dirty="0" err="1">
                <a:solidFill>
                  <a:prstClr val="black"/>
                </a:solidFill>
                <a:latin typeface="+mn-lt"/>
              </a:rPr>
              <a:t>басыңыз</a:t>
            </a:r>
            <a:endParaRPr lang="ru-RU" altLang="ru-RU" sz="135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6627" name="Рисунок 2">
            <a:extLst>
              <a:ext uri="{FF2B5EF4-FFF2-40B4-BE49-F238E27FC236}">
                <a16:creationId xmlns:a16="http://schemas.microsoft.com/office/drawing/2014/main" id="{8A581932-F266-4827-9CEF-BBE13952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7" y="2851338"/>
            <a:ext cx="3304723" cy="249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3086032" y="3960489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629" name="Прямоугольник 4">
            <a:extLst>
              <a:ext uri="{FF2B5EF4-FFF2-40B4-BE49-F238E27FC236}">
                <a16:creationId xmlns:a16="http://schemas.microsoft.com/office/drawing/2014/main" id="{E3CE244E-7D83-4EC2-BEAC-94339AE6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635" y="4409187"/>
            <a:ext cx="2209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Жоғарғы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оң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жақ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бұрыштағы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 smtClean="0">
                <a:solidFill>
                  <a:prstClr val="black"/>
                </a:solidFill>
                <a:latin typeface="+mn-lt"/>
              </a:rPr>
              <a:t>терезелердегі</a:t>
            </a:r>
            <a:r>
              <a:rPr lang="ru-RU" altLang="ru-RU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веб-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камераға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микрофонға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және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экранға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кіруге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рұқсат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200" dirty="0" err="1">
                <a:solidFill>
                  <a:prstClr val="black"/>
                </a:solidFill>
                <a:latin typeface="+mn-lt"/>
              </a:rPr>
              <a:t>етіңіз</a:t>
            </a:r>
            <a:r>
              <a:rPr lang="ru-RU" altLang="ru-RU" sz="1200" dirty="0">
                <a:solidFill>
                  <a:prstClr val="black"/>
                </a:solidFill>
                <a:latin typeface="+mn-lt"/>
              </a:rPr>
              <a:t>.</a:t>
            </a:r>
            <a:endParaRPr lang="ru-RU" altLang="ru-RU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6630" name="Рисунок 5">
            <a:extLst>
              <a:ext uri="{FF2B5EF4-FFF2-40B4-BE49-F238E27FC236}">
                <a16:creationId xmlns:a16="http://schemas.microsoft.com/office/drawing/2014/main" id="{A25D0533-8A94-43C5-B61B-8F353678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3" y="2193612"/>
            <a:ext cx="1916426" cy="209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2463135" y="4986598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891" y="2218999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48754" y="2843624"/>
            <a:ext cx="221921" cy="3653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890" y="3314093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верх 11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4955" y="3944390"/>
            <a:ext cx="195755" cy="354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890" y="4409187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верх 1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7566" y="5059644"/>
            <a:ext cx="205078" cy="358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220887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73555" y="550421"/>
            <a:ext cx="456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5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id="{42F1EBCF-0B84-4706-904D-397140F3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3" y="2261401"/>
            <a:ext cx="28228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Келесі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бетте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емтиханға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өту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»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содан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жүйе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Сізді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бетіне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бағыттайды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  <a:endParaRPr lang="ru-RU" altLang="ru-RU" sz="15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6E8F0B8C-D277-4138-B33C-0B5A2D820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2" y="2182470"/>
            <a:ext cx="5598622" cy="125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6317782" y="2806739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53" name="Прямоугольник 4">
            <a:extLst>
              <a:ext uri="{FF2B5EF4-FFF2-40B4-BE49-F238E27FC236}">
                <a16:creationId xmlns:a16="http://schemas.microsoft.com/office/drawing/2014/main" id="{BFAD6270-203A-484A-B182-2B3685BB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68" y="4365104"/>
            <a:ext cx="26289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Содан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тест (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)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тапсыру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ашылады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Тестті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(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)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орындаңыз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  <a:endParaRPr lang="ru-RU" altLang="ru-RU" sz="1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722137"/>
            <a:ext cx="576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6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1" y="293343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16" y="3861048"/>
            <a:ext cx="5976916" cy="20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id="{4B854624-CE20-4BEF-9369-5AEBF615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79" y="2263437"/>
            <a:ext cx="32606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прокторингпен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аяқтау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үшін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b="1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500" b="1" dirty="0" err="1" smtClean="0">
                <a:solidFill>
                  <a:prstClr val="black"/>
                </a:solidFill>
                <a:latin typeface="+mn-lt"/>
              </a:rPr>
              <a:t>Әрекетті</a:t>
            </a:r>
            <a:r>
              <a:rPr lang="ru-RU" altLang="ru-RU" sz="15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b="1" dirty="0" err="1" smtClean="0">
                <a:solidFill>
                  <a:prstClr val="black"/>
                </a:solidFill>
                <a:latin typeface="+mn-lt"/>
              </a:rPr>
              <a:t>аяқтау</a:t>
            </a:r>
            <a:r>
              <a:rPr lang="ru-RU" altLang="ru-RU" sz="1500" b="1" dirty="0" smtClean="0">
                <a:solidFill>
                  <a:prstClr val="black"/>
                </a:solidFill>
                <a:latin typeface="+mn-lt"/>
              </a:rPr>
              <a:t>»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батырмасын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  <a:endParaRPr lang="ru-RU" altLang="ru-RU" sz="1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8676" name="Прямоугольник 3">
            <a:extLst>
              <a:ext uri="{FF2B5EF4-FFF2-40B4-BE49-F238E27FC236}">
                <a16:creationId xmlns:a16="http://schemas.microsoft.com/office/drawing/2014/main" id="{27860A8C-2B1A-48F8-B7A4-65944A95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9" y="1339454"/>
            <a:ext cx="481607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Емтихан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аяқталғаннан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кейін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жүйе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Сізді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осы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бетке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бағыттайды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Егер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Сізге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келесі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тапсыру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қажет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болса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басқа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емтиханды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бастау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» </a:t>
            </a:r>
            <a:r>
              <a:rPr lang="ru-RU" altLang="ru-RU" sz="1500" dirty="0" err="1" smtClean="0">
                <a:solidFill>
                  <a:prstClr val="black"/>
                </a:solidFill>
                <a:latin typeface="+mn-lt"/>
              </a:rPr>
              <a:t>түймесін</a:t>
            </a:r>
            <a:r>
              <a:rPr lang="ru-RU" altLang="ru-RU" sz="15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басыңыз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Олай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болмаса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браузер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қойындысын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жабуға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</a:t>
            </a:r>
            <a:r>
              <a:rPr lang="ru-RU" altLang="ru-RU" sz="1500" dirty="0" err="1">
                <a:solidFill>
                  <a:prstClr val="black"/>
                </a:solidFill>
                <a:latin typeface="+mn-lt"/>
              </a:rPr>
              <a:t>болады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.</a:t>
            </a:r>
            <a:endParaRPr lang="ru-RU" altLang="ru-RU" sz="15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8677" name="Рисунок 4">
            <a:extLst>
              <a:ext uri="{FF2B5EF4-FFF2-40B4-BE49-F238E27FC236}">
                <a16:creationId xmlns:a16="http://schemas.microsoft.com/office/drawing/2014/main" id="{74899298-81F1-4943-AFFC-548070469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839836"/>
            <a:ext cx="4572980" cy="229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69114" y="548680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7 </a:t>
            </a:r>
            <a:r>
              <a:rPr lang="ru-RU" sz="3600" b="1" spc="-38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қадам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3" y="263342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36409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2" y="3540051"/>
            <a:ext cx="2965796" cy="16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1970878" y="4486238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361" y="692696"/>
            <a:ext cx="6851104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 err="1" smtClean="0">
                <a:solidFill>
                  <a:schemeClr val="accent2"/>
                </a:solidFill>
              </a:rPr>
              <a:t>Мүмкін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проблемалар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5" y="2060849"/>
            <a:ext cx="285180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44824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buFont typeface="Arial" pitchFamily="34" charset="0"/>
              <a:buChar char="•"/>
            </a:pPr>
            <a:r>
              <a:rPr lang="ru-RU" sz="2000" dirty="0" err="1" smtClean="0"/>
              <a:t>Жабдықтар</a:t>
            </a:r>
            <a:r>
              <a:rPr lang="ru-RU" sz="2000" dirty="0" smtClean="0"/>
              <a:t> </a:t>
            </a:r>
            <a:r>
              <a:rPr lang="ru-RU" sz="2000" dirty="0"/>
              <a:t>мен </a:t>
            </a:r>
            <a:r>
              <a:rPr lang="ru-RU" sz="2000" dirty="0" err="1"/>
              <a:t>байланыс</a:t>
            </a:r>
            <a:r>
              <a:rPr lang="ru-RU" sz="2000" dirty="0"/>
              <a:t> </a:t>
            </a:r>
            <a:r>
              <a:rPr lang="ru-RU" sz="2000" dirty="0" err="1"/>
              <a:t>арнасының</a:t>
            </a:r>
            <a:r>
              <a:rPr lang="ru-RU" sz="2000" dirty="0"/>
              <a:t> </a:t>
            </a:r>
            <a:r>
              <a:rPr lang="ru-RU" sz="2000" dirty="0" err="1"/>
              <a:t>жұмысында</a:t>
            </a:r>
            <a:r>
              <a:rPr lang="ru-RU" sz="2000" dirty="0"/>
              <a:t> </a:t>
            </a:r>
            <a:r>
              <a:rPr lang="ru-RU" sz="2000" dirty="0" err="1"/>
              <a:t>ақаулар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,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қуаты</a:t>
            </a:r>
            <a:r>
              <a:rPr lang="ru-RU" sz="2000" dirty="0"/>
              <a:t> </a:t>
            </a:r>
            <a:r>
              <a:rPr lang="ru-RU" sz="2000" dirty="0" err="1"/>
              <a:t>өшіп</a:t>
            </a:r>
            <a:r>
              <a:rPr lang="ru-RU" sz="2000" dirty="0"/>
              <a:t> </a:t>
            </a:r>
            <a:r>
              <a:rPr lang="ru-RU" sz="2000" dirty="0" err="1"/>
              <a:t>қалған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, </a:t>
            </a:r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 smtClean="0"/>
              <a:t>қайтадан</a:t>
            </a:r>
            <a:r>
              <a:rPr lang="ru-RU" sz="2000" dirty="0" smtClean="0"/>
              <a:t> </a:t>
            </a:r>
            <a:r>
              <a:rPr lang="ru-RU" sz="2000" dirty="0" err="1" smtClean="0"/>
              <a:t>тапсыру</a:t>
            </a:r>
            <a:r>
              <a:rPr lang="ru-RU" sz="2000" dirty="0" smtClean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уақытында</a:t>
            </a:r>
            <a:r>
              <a:rPr lang="ru-RU" sz="2000" dirty="0"/>
              <a:t> </a:t>
            </a:r>
            <a:r>
              <a:rPr lang="ru-RU" sz="2000" dirty="0" err="1"/>
              <a:t>техникалық</a:t>
            </a:r>
            <a:r>
              <a:rPr lang="ru-RU" sz="2000" dirty="0"/>
              <a:t> </a:t>
            </a:r>
            <a:r>
              <a:rPr lang="ru-RU" sz="2000" dirty="0" err="1"/>
              <a:t>қолдаумен</a:t>
            </a:r>
            <a:r>
              <a:rPr lang="ru-RU" sz="2000" dirty="0"/>
              <a:t> </a:t>
            </a:r>
            <a:r>
              <a:rPr lang="ru-RU" sz="2000" dirty="0" err="1"/>
              <a:t>хабарласыңыз</a:t>
            </a:r>
            <a:r>
              <a:rPr lang="ru-RU" sz="2000" dirty="0"/>
              <a:t>, </a:t>
            </a:r>
            <a:r>
              <a:rPr lang="ru-RU" sz="2000" dirty="0" err="1"/>
              <a:t>сізге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</a:t>
            </a:r>
            <a:r>
              <a:rPr lang="ru-RU" sz="2000" dirty="0" err="1"/>
              <a:t>күні</a:t>
            </a:r>
            <a:r>
              <a:rPr lang="ru-RU" sz="2000" dirty="0"/>
              <a:t> </a:t>
            </a:r>
            <a:r>
              <a:rPr lang="ru-RU" sz="2000" dirty="0" err="1"/>
              <a:t>қайта</a:t>
            </a:r>
            <a:r>
              <a:rPr lang="ru-RU" sz="2000" dirty="0"/>
              <a:t> </a:t>
            </a:r>
            <a:r>
              <a:rPr lang="ru-RU" sz="2000" dirty="0" err="1"/>
              <a:t>тапсыру</a:t>
            </a:r>
            <a:r>
              <a:rPr lang="ru-RU" sz="2000" dirty="0"/>
              <a:t> </a:t>
            </a:r>
            <a:r>
              <a:rPr lang="ru-RU" sz="2000" dirty="0" err="1"/>
              <a:t>мүмкіндігі</a:t>
            </a:r>
            <a:r>
              <a:rPr lang="ru-RU" sz="2000" dirty="0"/>
              <a:t> </a:t>
            </a:r>
            <a:r>
              <a:rPr lang="ru-RU" sz="2000" dirty="0" err="1"/>
              <a:t>беріледі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smtClean="0"/>
              <a:t>2-ден </a:t>
            </a:r>
            <a:r>
              <a:rPr lang="ru-RU" sz="2000" dirty="0" err="1"/>
              <a:t>артық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.</a:t>
            </a:r>
            <a:endParaRPr lang="ru-RU" sz="2000" dirty="0"/>
          </a:p>
          <a:p>
            <a:pPr indent="452438">
              <a:buFont typeface="Arial" pitchFamily="34" charset="0"/>
              <a:buChar char="•"/>
            </a:pPr>
            <a:r>
              <a:rPr lang="ru-RU" sz="2000" i="1" dirty="0" err="1" smtClean="0"/>
              <a:t>Техникалық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қолдау</a:t>
            </a:r>
            <a:r>
              <a:rPr lang="ru-RU" sz="2000" i="1" dirty="0" smtClean="0"/>
              <a:t> чаты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b="1" i="1" dirty="0">
                <a:hlinkClick r:id="rId3"/>
              </a:rPr>
              <a:t>https://t.me/+2u5n9Wjm6sJhMjNi</a:t>
            </a:r>
            <a:endParaRPr lang="ru-RU" sz="2000" b="1" i="1" dirty="0"/>
          </a:p>
          <a:p>
            <a:pPr indent="452438" algn="just">
              <a:buFont typeface="Arial" pitchFamily="34" charset="0"/>
              <a:buChar char="•"/>
            </a:pPr>
            <a:r>
              <a:rPr lang="ru-RU" sz="2000" i="1" dirty="0" err="1" smtClean="0"/>
              <a:t>Координаторға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хабарласып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және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жазуға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болады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+7 707 372 5777  </a:t>
            </a:r>
            <a:r>
              <a:rPr lang="ru-RU" sz="2000" b="1" i="1" dirty="0" smtClean="0">
                <a:solidFill>
                  <a:srgbClr val="FF0000"/>
                </a:solidFill>
              </a:rPr>
              <a:t>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жұмыс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уақытында</a:t>
            </a:r>
            <a:r>
              <a:rPr lang="ru-RU" sz="2000" b="1" i="1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DFA2E-4EEA-4D35-B336-27F1F92A7B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0" y="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01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585D75-7CEC-407A-81C7-A1E5B975BD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1124744"/>
            <a:ext cx="7632848" cy="4896917"/>
          </a:xfrm>
        </p:spPr>
        <p:txBody>
          <a:bodyPr>
            <a:normAutofit fontScale="70000" lnSpcReduction="20000"/>
          </a:bodyPr>
          <a:lstStyle/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Бакалавриаттың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1 курс </a:t>
            </a:r>
            <a:r>
              <a:rPr lang="ru-RU" sz="2800" dirty="0" err="1">
                <a:solidFill>
                  <a:schemeClr val="tx1"/>
                </a:solidFill>
              </a:rPr>
              <a:t>білім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алушылары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</a:rPr>
              <a:t>Тж</a:t>
            </a:r>
            <a:r>
              <a:rPr lang="ru-RU" sz="2800" dirty="0" smtClean="0">
                <a:solidFill>
                  <a:schemeClr val="tx1"/>
                </a:solidFill>
              </a:rPr>
              <a:t>/</a:t>
            </a:r>
            <a:r>
              <a:rPr lang="ru-RU" sz="2800" dirty="0" err="1" smtClean="0">
                <a:solidFill>
                  <a:schemeClr val="tx1"/>
                </a:solidFill>
              </a:rPr>
              <a:t>еКБ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базасында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  <a:r>
              <a:rPr lang="ru-RU" sz="2800" dirty="0" err="1">
                <a:solidFill>
                  <a:schemeClr val="tx1"/>
                </a:solidFill>
              </a:rPr>
              <a:t>кадрларды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даярлаудың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барлық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бағыттары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</a:rPr>
              <a:t>Қазақстан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тарихы</a:t>
            </a:r>
            <a:r>
              <a:rPr lang="ru-RU" sz="2800" dirty="0" smtClean="0">
                <a:solidFill>
                  <a:schemeClr val="tx1"/>
                </a:solidFill>
              </a:rPr>
              <a:t>» </a:t>
            </a:r>
            <a:r>
              <a:rPr lang="ru-RU" sz="2800" dirty="0" err="1">
                <a:solidFill>
                  <a:schemeClr val="tx1"/>
                </a:solidFill>
              </a:rPr>
              <a:t>пәні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мемлекеттік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емтиханды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аяқтағаннан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кейін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сол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академиялық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кезеңде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тапсырады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«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Қазақстан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тарихы</a:t>
            </a:r>
            <a:r>
              <a:rPr lang="ru-RU" altLang="ru-RU" sz="2800" dirty="0" smtClean="0">
                <a:solidFill>
                  <a:schemeClr val="tx1"/>
                </a:solidFill>
              </a:rPr>
              <a:t>» </a:t>
            </a:r>
            <a:r>
              <a:rPr lang="ru-RU" altLang="ru-RU" sz="2800" dirty="0" err="1">
                <a:solidFill>
                  <a:schemeClr val="tx1"/>
                </a:solidFill>
              </a:rPr>
              <a:t>пәні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мемлекеттік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емтихан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</a:rPr>
              <a:t>сессия </a:t>
            </a:r>
            <a:r>
              <a:rPr lang="ru-RU" altLang="ru-RU" sz="2800" dirty="0" err="1">
                <a:solidFill>
                  <a:schemeClr val="tx1"/>
                </a:solidFill>
              </a:rPr>
              <a:t>кезеңінде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білім</a:t>
            </a:r>
            <a:r>
              <a:rPr lang="ru-RU" altLang="ru-RU" sz="2800" dirty="0">
                <a:solidFill>
                  <a:schemeClr val="tx1"/>
                </a:solidFill>
              </a:rPr>
              <a:t> беру порталы </a:t>
            </a:r>
            <a:r>
              <a:rPr lang="ru-RU" altLang="ru-RU" sz="2800" dirty="0" err="1">
                <a:solidFill>
                  <a:schemeClr val="tx1"/>
                </a:solidFill>
              </a:rPr>
              <a:t>базасында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қашықтықтан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тестілеу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нысанында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өткізілетін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болады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ru-RU" sz="2800" dirty="0" smtClean="0">
                <a:solidFill>
                  <a:schemeClr val="tx1"/>
                </a:solidFill>
                <a:hlinkClick r:id="rId2"/>
              </a:rPr>
              <a:t>dl.esil.edu.kz</a:t>
            </a:r>
            <a:r>
              <a:rPr lang="kk-KZ" altLang="ru-RU" sz="2800" dirty="0">
                <a:solidFill>
                  <a:schemeClr val="tx1"/>
                </a:solidFill>
              </a:rPr>
              <a:t> </a:t>
            </a:r>
            <a:r>
              <a:rPr lang="en-US" altLang="ru-RU" sz="2800" dirty="0" smtClean="0">
                <a:solidFill>
                  <a:schemeClr val="tx1"/>
                </a:solidFill>
              </a:rPr>
              <a:t>/ </a:t>
            </a:r>
            <a:r>
              <a:rPr lang="en-US" altLang="ru-RU" sz="2800" dirty="0">
                <a:solidFill>
                  <a:schemeClr val="tx1"/>
                </a:solidFill>
              </a:rPr>
              <a:t>"OES"</a:t>
            </a:r>
            <a:r>
              <a:rPr lang="ru-RU" altLang="ru-RU" sz="2800" dirty="0" err="1">
                <a:solidFill>
                  <a:schemeClr val="tx1"/>
                </a:solidFill>
              </a:rPr>
              <a:t>прокторинг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жүйесін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пайдалану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арқылы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тапсырылады</a:t>
            </a:r>
            <a:r>
              <a:rPr lang="ru-RU" altLang="ru-RU" sz="2800" dirty="0" smtClean="0">
                <a:solidFill>
                  <a:schemeClr val="tx1"/>
                </a:solidFill>
              </a:rPr>
              <a:t>. 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 err="1" smtClean="0">
                <a:solidFill>
                  <a:schemeClr val="tx1"/>
                </a:solidFill>
              </a:rPr>
              <a:t>Емтихан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тапсыруға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университеттің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білім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алушылары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қорытынды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қабылдау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рейтингі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бойынша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кемінде</a:t>
            </a:r>
            <a:r>
              <a:rPr lang="ru-RU" altLang="ru-RU" sz="2800" dirty="0">
                <a:solidFill>
                  <a:schemeClr val="tx1"/>
                </a:solidFill>
              </a:rPr>
              <a:t> 50 балл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алғандар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жіберіледі</a:t>
            </a:r>
            <a:endParaRPr lang="ru-RU" altLang="ru-RU" sz="2800" dirty="0" smtClean="0">
              <a:solidFill>
                <a:schemeClr val="tx1"/>
              </a:solidFill>
            </a:endParaRP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sz="2900" dirty="0" err="1" smtClean="0">
                <a:solidFill>
                  <a:schemeClr val="tx1"/>
                </a:solidFill>
              </a:rPr>
              <a:t>Қабылдау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рейтингі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академиялық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кезең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ішінде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алынған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екі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аралық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бақылау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(АБ1 </a:t>
            </a:r>
            <a:r>
              <a:rPr lang="ru-RU" sz="2900" dirty="0" err="1">
                <a:solidFill>
                  <a:schemeClr val="tx1"/>
                </a:solidFill>
              </a:rPr>
              <a:t>және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АБ2</a:t>
            </a:r>
            <a:r>
              <a:rPr lang="ru-RU" sz="2900" dirty="0">
                <a:solidFill>
                  <a:schemeClr val="tx1"/>
                </a:solidFill>
              </a:rPr>
              <a:t>) </a:t>
            </a:r>
            <a:r>
              <a:rPr lang="ru-RU" sz="2900" dirty="0" err="1">
                <a:solidFill>
                  <a:schemeClr val="tx1"/>
                </a:solidFill>
              </a:rPr>
              <a:t>балдары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сомасының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орташа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мәнін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есептеумен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</a:rPr>
              <a:t>айқындалады</a:t>
            </a:r>
            <a:r>
              <a:rPr lang="ru-RU" sz="2900" dirty="0" smtClean="0">
                <a:solidFill>
                  <a:schemeClr val="tx1"/>
                </a:solidFill>
              </a:rPr>
              <a:t>.</a:t>
            </a:r>
            <a:endParaRPr lang="ru-RU" altLang="ru-RU" sz="2900" dirty="0">
              <a:solidFill>
                <a:schemeClr val="tx1"/>
              </a:solidFill>
            </a:endParaRP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 err="1" smtClean="0">
                <a:solidFill>
                  <a:schemeClr val="tx1"/>
                </a:solidFill>
              </a:rPr>
              <a:t>Қабылдау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рейтингін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жинамаған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білім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алушылар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>
                <a:solidFill>
                  <a:schemeClr val="tx1"/>
                </a:solidFill>
              </a:rPr>
              <a:t>емтиханға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жіберілмейді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marL="0" indent="357188" algn="just"/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B8FAB-08A4-44AB-8E1E-83D3DB1CE5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7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9046"/>
            <a:ext cx="6789440" cy="655698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 err="1" smtClean="0">
                <a:solidFill>
                  <a:schemeClr val="accent2"/>
                </a:solidFill>
              </a:rPr>
              <a:t>Кешенді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емтихан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нәтижелері</a:t>
            </a:r>
            <a:endParaRPr lang="ru-RU" sz="3600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9"/>
            <a:ext cx="4968552" cy="3096344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/>
              <a:t>тапсырғаннан</a:t>
            </a:r>
            <a:r>
              <a:rPr lang="ru-RU" sz="2000" dirty="0"/>
              <a:t> </a:t>
            </a:r>
            <a:r>
              <a:rPr lang="ru-RU" sz="2000" dirty="0" err="1"/>
              <a:t>кейінгі</a:t>
            </a:r>
            <a:r>
              <a:rPr lang="ru-RU" sz="2000" dirty="0"/>
              <a:t> </a:t>
            </a:r>
            <a:r>
              <a:rPr lang="ru-RU" sz="2000" dirty="0" err="1"/>
              <a:t>келесі</a:t>
            </a:r>
            <a:r>
              <a:rPr lang="ru-RU" sz="2000" dirty="0"/>
              <a:t> </a:t>
            </a:r>
            <a:r>
              <a:rPr lang="ru-RU" sz="2000" dirty="0" err="1"/>
              <a:t>күннен</a:t>
            </a:r>
            <a:r>
              <a:rPr lang="ru-RU" sz="2000" dirty="0"/>
              <a:t> </a:t>
            </a:r>
            <a:r>
              <a:rPr lang="ru-RU" sz="2000" dirty="0" err="1"/>
              <a:t>кешіктірмей</a:t>
            </a:r>
            <a:r>
              <a:rPr lang="ru-RU" sz="2000" dirty="0"/>
              <a:t> ҚО </a:t>
            </a:r>
            <a:r>
              <a:rPr lang="ru-RU" sz="2000" dirty="0" err="1"/>
              <a:t>жүйесінің</a:t>
            </a:r>
            <a:r>
              <a:rPr lang="ru-RU" sz="2000" dirty="0"/>
              <a:t> </a:t>
            </a:r>
            <a:r>
              <a:rPr lang="ru-RU" sz="2000" dirty="0" err="1"/>
              <a:t>порталында</a:t>
            </a:r>
            <a:r>
              <a:rPr lang="ru-RU" sz="2000" dirty="0"/>
              <a:t> </a:t>
            </a:r>
            <a:r>
              <a:rPr lang="ru-RU" sz="2000" dirty="0" err="1"/>
              <a:t>студенттің</a:t>
            </a:r>
            <a:r>
              <a:rPr lang="ru-RU" sz="2000" dirty="0"/>
              <a:t> </a:t>
            </a:r>
            <a:r>
              <a:rPr lang="ru-RU" sz="2000" dirty="0" err="1"/>
              <a:t>жеке</a:t>
            </a:r>
            <a:r>
              <a:rPr lang="ru-RU" sz="2000" dirty="0"/>
              <a:t> </a:t>
            </a:r>
            <a:r>
              <a:rPr lang="ru-RU" sz="2000" dirty="0" err="1"/>
              <a:t>кабинетінде</a:t>
            </a:r>
            <a:r>
              <a:rPr lang="ru-RU" sz="2000" dirty="0"/>
              <a:t> </a:t>
            </a:r>
            <a:r>
              <a:rPr lang="ru-RU" sz="2000" dirty="0" err="1"/>
              <a:t>жарияланады</a:t>
            </a:r>
            <a:endParaRPr lang="ru-RU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5" y="2060848"/>
            <a:ext cx="3186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09BCA-0BAF-4519-8707-173A6BC14A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90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73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420888"/>
            <a:ext cx="4678288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</a:rPr>
              <a:t>АППЕЛЯЦИЯ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0712"/>
            <a:ext cx="2895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54BC00-0D25-4DFF-A9F0-46ACA5F80962}"/>
              </a:ext>
            </a:extLst>
          </p:cNvPr>
          <p:cNvSpPr/>
          <p:nvPr/>
        </p:nvSpPr>
        <p:spPr>
          <a:xfrm>
            <a:off x="233362" y="3632598"/>
            <a:ext cx="8515102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!!!</a:t>
            </a:r>
            <a:r>
              <a:rPr lang="ru-RU" sz="1500" b="1" dirty="0" smtClean="0">
                <a:solidFill>
                  <a:srgbClr val="FF0000"/>
                </a:solidFill>
              </a:rPr>
              <a:t> </a:t>
            </a:r>
            <a:r>
              <a:rPr lang="ru-RU" sz="1650" b="1" dirty="0">
                <a:solidFill>
                  <a:schemeClr val="tx2"/>
                </a:solidFill>
              </a:rPr>
              <a:t>Тест </a:t>
            </a:r>
            <a:r>
              <a:rPr lang="ru-RU" sz="1650" b="1" dirty="0" err="1">
                <a:solidFill>
                  <a:schemeClr val="tx2"/>
                </a:solidFill>
              </a:rPr>
              <a:t>тапсырмаларының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дұрыс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емес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мазмұны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бойынша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апелляцияға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берілген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өтініште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білім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алушы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апелляцияның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себебі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болып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табылатын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сұрақты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және</a:t>
            </a:r>
            <a:r>
              <a:rPr lang="ru-RU" sz="1650" b="1" dirty="0">
                <a:solidFill>
                  <a:schemeClr val="tx2"/>
                </a:solidFill>
              </a:rPr>
              <a:t>/</a:t>
            </a:r>
            <a:r>
              <a:rPr lang="ru-RU" sz="1650" b="1" dirty="0" err="1">
                <a:solidFill>
                  <a:schemeClr val="tx2"/>
                </a:solidFill>
              </a:rPr>
              <a:t>немесе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жауапты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нақты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көрсетуі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тиіс</a:t>
            </a:r>
            <a:r>
              <a:rPr lang="ru-RU" sz="1650" b="1" dirty="0">
                <a:solidFill>
                  <a:schemeClr val="tx2"/>
                </a:solidFill>
              </a:rPr>
              <a:t>: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ru-RU" sz="1650" b="1" dirty="0" err="1" smtClean="0">
                <a:solidFill>
                  <a:schemeClr val="tx2"/>
                </a:solidFill>
              </a:rPr>
              <a:t>сұрақтардағы</a:t>
            </a:r>
            <a:r>
              <a:rPr lang="ru-RU" sz="1650" b="1" dirty="0" smtClean="0">
                <a:solidFill>
                  <a:schemeClr val="tx2"/>
                </a:solidFill>
              </a:rPr>
              <a:t>/</a:t>
            </a:r>
            <a:r>
              <a:rPr lang="ru-RU" sz="1650" b="1" dirty="0" err="1" smtClean="0">
                <a:solidFill>
                  <a:schemeClr val="tx2"/>
                </a:solidFill>
              </a:rPr>
              <a:t>жауаптардағы</a:t>
            </a:r>
            <a:r>
              <a:rPr lang="ru-RU" sz="1650" b="1" dirty="0" smtClean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белгілер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немесе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белгілер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дұрыс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көрсетілмеген</a:t>
            </a:r>
            <a:r>
              <a:rPr lang="ru-RU" sz="1650" b="1" dirty="0" smtClean="0">
                <a:solidFill>
                  <a:schemeClr val="tx2"/>
                </a:solidFill>
              </a:rPr>
              <a:t>;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kk-KZ" sz="1650" b="1" dirty="0" smtClean="0">
                <a:solidFill>
                  <a:schemeClr val="tx2"/>
                </a:solidFill>
              </a:rPr>
              <a:t>дұрыс жауаптары жоқ</a:t>
            </a:r>
            <a:r>
              <a:rPr lang="ru-RU" sz="1650" b="1" dirty="0" smtClean="0">
                <a:solidFill>
                  <a:schemeClr val="tx2"/>
                </a:solidFill>
              </a:rPr>
              <a:t>; </a:t>
            </a:r>
            <a:endParaRPr lang="ru-RU" sz="1650" b="1" dirty="0">
              <a:solidFill>
                <a:schemeClr val="tx2"/>
              </a:solidFill>
            </a:endParaRP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</a:t>
            </a:r>
            <a:r>
              <a:rPr lang="ru-RU" sz="1650" b="1" dirty="0">
                <a:solidFill>
                  <a:schemeClr val="tx2"/>
                </a:solidFill>
              </a:rPr>
              <a:t>   </a:t>
            </a:r>
            <a:r>
              <a:rPr lang="ru-RU" sz="1650" b="1" dirty="0" err="1">
                <a:solidFill>
                  <a:schemeClr val="tx2"/>
                </a:solidFill>
              </a:rPr>
              <a:t>тапсырманың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бірнеше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дұрыс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жауабы</a:t>
            </a:r>
            <a:r>
              <a:rPr lang="ru-RU" sz="1650" b="1" dirty="0">
                <a:solidFill>
                  <a:schemeClr val="tx2"/>
                </a:solidFill>
              </a:rPr>
              <a:t> бар </a:t>
            </a:r>
            <a:r>
              <a:rPr lang="ru-RU" sz="1650" b="1" dirty="0" err="1">
                <a:solidFill>
                  <a:schemeClr val="tx2"/>
                </a:solidFill>
              </a:rPr>
              <a:t>және</a:t>
            </a:r>
            <a:r>
              <a:rPr lang="ru-RU" sz="1650" b="1" dirty="0">
                <a:solidFill>
                  <a:schemeClr val="tx2"/>
                </a:solidFill>
              </a:rPr>
              <a:t> </a:t>
            </a:r>
            <a:r>
              <a:rPr lang="ru-RU" sz="1650" b="1" dirty="0" err="1">
                <a:solidFill>
                  <a:schemeClr val="tx2"/>
                </a:solidFill>
              </a:rPr>
              <a:t>т.б</a:t>
            </a:r>
            <a:r>
              <a:rPr lang="ru-RU" sz="1650" b="1" dirty="0" smtClean="0">
                <a:solidFill>
                  <a:schemeClr val="tx2"/>
                </a:solidFill>
              </a:rPr>
              <a:t>.</a:t>
            </a:r>
            <a:endParaRPr lang="ru-RU" sz="1650" b="1" dirty="0">
              <a:solidFill>
                <a:schemeClr val="tx2"/>
              </a:solidFill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E58F869-46B1-4560-8921-1957D6D5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95" y="620688"/>
            <a:ext cx="3293269" cy="22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Прямоугольник 1">
            <a:extLst>
              <a:ext uri="{FF2B5EF4-FFF2-40B4-BE49-F238E27FC236}">
                <a16:creationId xmlns:a16="http://schemas.microsoft.com/office/drawing/2014/main" id="{B8EAF50F-7644-44B8-B48A-F957C3D0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79" y="720870"/>
            <a:ext cx="3897086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24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algn="ctr"/>
            <a:r>
              <a:rPr lang="ru-RU" altLang="ru-RU" sz="1700" dirty="0" err="1"/>
              <a:t>Қорытынды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бақылау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нәтижесімен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келіспеген</a:t>
            </a:r>
            <a:r>
              <a:rPr lang="ru-RU" altLang="ru-RU" sz="1700" dirty="0"/>
              <a:t> студент </a:t>
            </a:r>
            <a:r>
              <a:rPr lang="ru-RU" altLang="ru-RU" sz="1700" dirty="0" err="1"/>
              <a:t>емтихан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тапсырылғаннан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кейінгі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келесі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күннен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кешіктірмей</a:t>
            </a:r>
            <a:r>
              <a:rPr lang="ru-RU" altLang="ru-RU" sz="1700" dirty="0"/>
              <a:t> </a:t>
            </a:r>
            <a:r>
              <a:rPr lang="ru-RU" altLang="ru-RU" sz="1700" dirty="0" err="1"/>
              <a:t>апелляциялық</a:t>
            </a:r>
            <a:r>
              <a:rPr lang="ru-RU" altLang="ru-RU" sz="1700" dirty="0"/>
              <a:t> </a:t>
            </a:r>
            <a:r>
              <a:rPr lang="ru-RU" altLang="ru-RU" sz="1700" dirty="0" err="1"/>
              <a:t>өтініш</a:t>
            </a:r>
            <a:r>
              <a:rPr lang="ru-RU" altLang="ru-RU" sz="1700" dirty="0"/>
              <a:t> </a:t>
            </a:r>
            <a:r>
              <a:rPr lang="ru-RU" altLang="ru-RU" sz="1700" dirty="0" err="1" smtClean="0"/>
              <a:t>жазады</a:t>
            </a:r>
            <a:endParaRPr lang="ru-RU" altLang="ru-RU" sz="1700" dirty="0"/>
          </a:p>
          <a:p>
            <a:pPr indent="0" algn="ctr"/>
            <a:r>
              <a:rPr lang="ru-RU" altLang="ru-RU" sz="1050" dirty="0" smtClean="0"/>
              <a:t>(</a:t>
            </a:r>
            <a:r>
              <a:rPr lang="ru-RU" altLang="ru-RU" sz="1050" dirty="0" err="1" smtClean="0"/>
              <a:t>белгіленген</a:t>
            </a:r>
            <a:r>
              <a:rPr lang="ru-RU" altLang="ru-RU" sz="1050" dirty="0" smtClean="0"/>
              <a:t> </a:t>
            </a:r>
            <a:r>
              <a:rPr lang="ru-RU" altLang="ru-RU" sz="1050" dirty="0" err="1"/>
              <a:t>үлгі</a:t>
            </a:r>
            <a:r>
              <a:rPr lang="ru-RU" altLang="ru-RU" sz="1050" dirty="0"/>
              <a:t> </a:t>
            </a:r>
            <a:r>
              <a:rPr lang="ru-RU" altLang="ru-RU" sz="1050" dirty="0" err="1"/>
              <a:t>бойынша</a:t>
            </a:r>
            <a:r>
              <a:rPr lang="ru-RU" altLang="ru-RU" sz="1050" dirty="0" smtClean="0"/>
              <a:t>)</a:t>
            </a:r>
          </a:p>
        </p:txBody>
      </p:sp>
      <p:pic>
        <p:nvPicPr>
          <p:cNvPr id="21509" name="Рисунок 8">
            <a:extLst>
              <a:ext uri="{FF2B5EF4-FFF2-40B4-BE49-F238E27FC236}">
                <a16:creationId xmlns:a16="http://schemas.microsoft.com/office/drawing/2014/main" id="{733EE3B1-679D-4AA6-8DA8-28C1728E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7" y="152942"/>
            <a:ext cx="1260872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C704-ED7D-44E1-8CDA-664F663D1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1557" y="2694385"/>
            <a:ext cx="2336006" cy="3250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 err="1" smtClean="0">
                <a:solidFill>
                  <a:schemeClr val="tx2"/>
                </a:solidFill>
              </a:rPr>
              <a:t>Апелляцияға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өтініш</a:t>
            </a:r>
            <a:r>
              <a:rPr lang="ru-RU" sz="2400" b="1" dirty="0" smtClean="0">
                <a:solidFill>
                  <a:schemeClr val="tx2"/>
                </a:solidFill>
              </a:rPr>
              <a:t> беру» </a:t>
            </a:r>
            <a:r>
              <a:rPr lang="ru-RU" sz="2400" b="1" dirty="0" err="1" smtClean="0">
                <a:solidFill>
                  <a:schemeClr val="tx2"/>
                </a:solidFill>
              </a:rPr>
              <a:t>үлгісі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2531" name="Рисунок 3">
            <a:extLst>
              <a:ext uri="{FF2B5EF4-FFF2-40B4-BE49-F238E27FC236}">
                <a16:creationId xmlns:a16="http://schemas.microsoft.com/office/drawing/2014/main" id="{CEAA3CB1-B1BF-4BC8-A1ED-6B52FAEF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59681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">
            <a:extLst>
              <a:ext uri="{FF2B5EF4-FFF2-40B4-BE49-F238E27FC236}">
                <a16:creationId xmlns:a16="http://schemas.microsoft.com/office/drawing/2014/main" id="{9DE82C3C-8ECA-4ADE-8ACB-92D822AD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738606" cy="5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85E72C-481E-46BE-8A76-42DC8EEC7A9D}"/>
              </a:ext>
            </a:extLst>
          </p:cNvPr>
          <p:cNvSpPr/>
          <p:nvPr/>
        </p:nvSpPr>
        <p:spPr>
          <a:xfrm>
            <a:off x="251520" y="3717032"/>
            <a:ext cx="8712968" cy="1708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!!!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</a:rPr>
              <a:t>Техникалық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себептер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бойынша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апелляцияға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берілген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өтініште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білім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алушы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техникалық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сәйкессіздіктердің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нақты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себебін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нақты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көрсетуі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тиіс</a:t>
            </a:r>
            <a:r>
              <a:rPr lang="ru-RU" sz="1500" b="1" dirty="0" smtClean="0">
                <a:solidFill>
                  <a:schemeClr val="tx2"/>
                </a:solidFill>
              </a:rPr>
              <a:t>: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 smtClean="0">
                <a:solidFill>
                  <a:schemeClr val="tx2"/>
                </a:solidFill>
              </a:rPr>
              <a:t>дербес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компьютердің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немесе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перифериялық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құрылғылардың</a:t>
            </a:r>
            <a:r>
              <a:rPr lang="ru-RU" sz="1500" b="1" dirty="0">
                <a:solidFill>
                  <a:schemeClr val="tx2"/>
                </a:solidFill>
              </a:rPr>
              <a:t> (</a:t>
            </a:r>
            <a:r>
              <a:rPr lang="ru-RU" sz="1500" b="1" dirty="0" err="1">
                <a:solidFill>
                  <a:schemeClr val="tx2"/>
                </a:solidFill>
              </a:rPr>
              <a:t>пернетақта</a:t>
            </a:r>
            <a:r>
              <a:rPr lang="ru-RU" sz="1500" b="1" dirty="0">
                <a:solidFill>
                  <a:schemeClr val="tx2"/>
                </a:solidFill>
              </a:rPr>
              <a:t>, </a:t>
            </a:r>
            <a:r>
              <a:rPr lang="ru-RU" sz="1500" b="1" dirty="0" err="1" smtClean="0">
                <a:solidFill>
                  <a:schemeClr val="tx2"/>
                </a:solidFill>
              </a:rPr>
              <a:t>тышқан</a:t>
            </a:r>
            <a:r>
              <a:rPr lang="ru-RU" sz="1500" b="1" dirty="0" smtClean="0">
                <a:solidFill>
                  <a:schemeClr val="tx2"/>
                </a:solidFill>
              </a:rPr>
              <a:t>) </a:t>
            </a:r>
            <a:r>
              <a:rPr lang="ru-RU" sz="1500" b="1" dirty="0" err="1" smtClean="0">
                <a:solidFill>
                  <a:schemeClr val="tx2"/>
                </a:solidFill>
              </a:rPr>
              <a:t>істен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</a:rPr>
              <a:t>шығуы</a:t>
            </a:r>
            <a:r>
              <a:rPr lang="ru-RU" sz="1500" b="1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>
                <a:solidFill>
                  <a:schemeClr val="tx2"/>
                </a:solidFill>
              </a:rPr>
              <a:t>тестілеу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бағдарламасындағы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сәтсіздік</a:t>
            </a:r>
            <a:r>
              <a:rPr lang="ru-RU" sz="1500" b="1" dirty="0">
                <a:solidFill>
                  <a:schemeClr val="tx2"/>
                </a:solidFill>
              </a:rPr>
              <a:t> (</a:t>
            </a:r>
            <a:r>
              <a:rPr lang="ru-RU" sz="1500" b="1" dirty="0" err="1">
                <a:solidFill>
                  <a:schemeClr val="tx2"/>
                </a:solidFill>
              </a:rPr>
              <a:t>екінші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диалогтық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терезені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ашу,тестілеуді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рұқсатсыз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 smtClean="0">
                <a:solidFill>
                  <a:schemeClr val="tx2"/>
                </a:solidFill>
              </a:rPr>
              <a:t>тоқтату</a:t>
            </a:r>
            <a:endParaRPr lang="ru-RU" sz="1500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sz="1500" b="1" dirty="0" err="1" smtClean="0">
                <a:solidFill>
                  <a:schemeClr val="tx2"/>
                </a:solidFill>
              </a:rPr>
              <a:t>және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т.б</a:t>
            </a:r>
            <a:r>
              <a:rPr lang="ru-RU" sz="1500" b="1" dirty="0" smtClean="0">
                <a:solidFill>
                  <a:schemeClr val="tx2"/>
                </a:solidFill>
              </a:rPr>
              <a:t>.);</a:t>
            </a:r>
          </a:p>
          <a:p>
            <a:pPr algn="just"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-  тест </a:t>
            </a:r>
            <a:r>
              <a:rPr lang="ru-RU" sz="1500" b="1" dirty="0" err="1">
                <a:solidFill>
                  <a:schemeClr val="tx2"/>
                </a:solidFill>
              </a:rPr>
              <a:t>тапсырмаларында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фрагменттің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немесе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мәтіннің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болмауы</a:t>
            </a:r>
            <a:r>
              <a:rPr lang="ru-RU" sz="1500" b="1" dirty="0" smtClean="0">
                <a:solidFill>
                  <a:schemeClr val="tx2"/>
                </a:solidFill>
              </a:rPr>
              <a:t>;</a:t>
            </a:r>
          </a:p>
          <a:p>
            <a:pPr algn="just"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-  </a:t>
            </a:r>
            <a:r>
              <a:rPr lang="ru-RU" sz="1500" b="1" dirty="0" err="1">
                <a:solidFill>
                  <a:schemeClr val="tx2"/>
                </a:solidFill>
              </a:rPr>
              <a:t>энергиямен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жабдықтаудағы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үзіліс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және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басқа</a:t>
            </a:r>
            <a:r>
              <a:rPr lang="ru-RU" sz="1500" b="1" dirty="0">
                <a:solidFill>
                  <a:schemeClr val="tx2"/>
                </a:solidFill>
              </a:rPr>
              <a:t> форс-</a:t>
            </a:r>
            <a:r>
              <a:rPr lang="ru-RU" sz="1500" b="1" dirty="0" err="1">
                <a:solidFill>
                  <a:schemeClr val="tx2"/>
                </a:solidFill>
              </a:rPr>
              <a:t>мажорлық</a:t>
            </a: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err="1">
                <a:solidFill>
                  <a:schemeClr val="tx2"/>
                </a:solidFill>
              </a:rPr>
              <a:t>жағдайлар</a:t>
            </a:r>
            <a:r>
              <a:rPr lang="ru-RU" sz="1200" b="1" dirty="0" smtClean="0">
                <a:solidFill>
                  <a:schemeClr val="tx2"/>
                </a:solidFill>
              </a:rPr>
              <a:t>.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3555" name="Прямоугольник 1">
            <a:extLst>
              <a:ext uri="{FF2B5EF4-FFF2-40B4-BE49-F238E27FC236}">
                <a16:creationId xmlns:a16="http://schemas.microsoft.com/office/drawing/2014/main" id="{76B6E469-5659-491D-B859-FEAF30DD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165235"/>
            <a:ext cx="46053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650" b="1" dirty="0" err="1"/>
              <a:t>Өтініш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толтырылып</a:t>
            </a:r>
            <a:r>
              <a:rPr lang="ru-RU" altLang="ru-RU" sz="1650" b="1" dirty="0"/>
              <a:t>, </a:t>
            </a:r>
            <a:r>
              <a:rPr lang="ru-RU" altLang="ru-RU" sz="1650" b="1" dirty="0" err="1"/>
              <a:t>қол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қойылып</a:t>
            </a:r>
            <a:r>
              <a:rPr lang="ru-RU" altLang="ru-RU" sz="1650" b="1" dirty="0"/>
              <a:t>, </a:t>
            </a:r>
            <a:r>
              <a:rPr lang="ru-RU" altLang="ru-RU" sz="1650" b="1" dirty="0" err="1"/>
              <a:t>өтініштің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сканерленген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көшірмесі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немесе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оның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фотосуреті</a:t>
            </a:r>
            <a:r>
              <a:rPr lang="ru-RU" altLang="ru-RU" sz="1650" b="1" dirty="0"/>
              <a:t> </a:t>
            </a:r>
            <a:r>
              <a:rPr lang="en-US" altLang="ru-RU" sz="1650" b="1" dirty="0" smtClean="0">
                <a:hlinkClick r:id="rId2"/>
              </a:rPr>
              <a:t>apply@esil.edu.kz</a:t>
            </a:r>
            <a:r>
              <a:rPr lang="kk-KZ" altLang="ru-RU" sz="1650" b="1" dirty="0" smtClean="0"/>
              <a:t> </a:t>
            </a:r>
            <a:r>
              <a:rPr lang="en-US" altLang="ru-RU" sz="1650" b="1" dirty="0" smtClean="0"/>
              <a:t> </a:t>
            </a:r>
            <a:r>
              <a:rPr lang="ru-RU" altLang="ru-RU" sz="1650" b="1" dirty="0" err="1"/>
              <a:t>электрондық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поштасына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жіберіледі</a:t>
            </a:r>
            <a:r>
              <a:rPr lang="ru-RU" altLang="ru-RU" sz="1650" b="1" dirty="0" smtClean="0"/>
              <a:t>. </a:t>
            </a:r>
            <a:r>
              <a:rPr lang="ru-RU" altLang="ru-RU" sz="1650" b="1" dirty="0" err="1" smtClean="0"/>
              <a:t>Апелляцияны</a:t>
            </a:r>
            <a:r>
              <a:rPr lang="ru-RU" altLang="ru-RU" sz="1650" b="1" dirty="0" smtClean="0"/>
              <a:t> </a:t>
            </a:r>
            <a:r>
              <a:rPr lang="ru-RU" altLang="ru-RU" sz="1650" b="1" dirty="0" err="1"/>
              <a:t>қарау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нәтижелері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өтініш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берілген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күннен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бастап</a:t>
            </a:r>
            <a:r>
              <a:rPr lang="ru-RU" altLang="ru-RU" sz="1650" b="1" dirty="0"/>
              <a:t> 3 </a:t>
            </a:r>
            <a:r>
              <a:rPr lang="ru-RU" altLang="ru-RU" sz="1650" b="1" dirty="0" err="1"/>
              <a:t>күннен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кейін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сіздің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жеке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кабинеттеріңізге</a:t>
            </a:r>
            <a:r>
              <a:rPr lang="ru-RU" altLang="ru-RU" sz="1650" b="1" dirty="0"/>
              <a:t> </a:t>
            </a:r>
            <a:r>
              <a:rPr lang="ru-RU" altLang="ru-RU" sz="1650" b="1" dirty="0" err="1"/>
              <a:t>орналастырылады</a:t>
            </a:r>
            <a:endParaRPr lang="ru-RU" altLang="ru-RU" sz="1650" b="1" dirty="0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B3563CCC-E330-46CF-9749-439AE645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1025128"/>
            <a:ext cx="3132535" cy="24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51985"/>
            <a:ext cx="7560840" cy="580926"/>
          </a:xfrm>
        </p:spPr>
        <p:txBody>
          <a:bodyPr>
            <a:noAutofit/>
          </a:bodyPr>
          <a:lstStyle/>
          <a:p>
            <a:pPr algn="ctr"/>
            <a:r>
              <a:rPr lang="ru-RU" sz="2800" b="1" spc="-150" dirty="0" smtClean="0">
                <a:solidFill>
                  <a:schemeClr val="accent2"/>
                </a:solidFill>
              </a:rPr>
              <a:t/>
            </a:r>
            <a:br>
              <a:rPr lang="ru-RU" sz="2800" b="1" spc="-150" dirty="0" smtClean="0">
                <a:solidFill>
                  <a:schemeClr val="accent2"/>
                </a:solidFill>
              </a:rPr>
            </a:br>
            <a:r>
              <a:rPr lang="ru-RU" sz="2800" b="1" spc="-150" dirty="0">
                <a:solidFill>
                  <a:schemeClr val="accent2"/>
                </a:solidFill>
              </a:rPr>
              <a:t/>
            </a:r>
            <a:br>
              <a:rPr lang="ru-RU" sz="2800" b="1" spc="-150" dirty="0">
                <a:solidFill>
                  <a:schemeClr val="accent2"/>
                </a:solidFill>
              </a:rPr>
            </a:br>
            <a:r>
              <a:rPr lang="ru-RU" sz="2800" b="1" spc="-150" dirty="0" err="1" smtClean="0">
                <a:solidFill>
                  <a:schemeClr val="accent2"/>
                </a:solidFill>
              </a:rPr>
              <a:t>Мемлекеттік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емтиханға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тапсыру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дың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техникалық</a:t>
            </a:r>
            <a:r>
              <a:rPr lang="ru-RU" sz="2800" b="1" spc="-150" dirty="0" smtClean="0">
                <a:solidFill>
                  <a:schemeClr val="accent2"/>
                </a:solidFill>
              </a:rPr>
              <a:t> </a:t>
            </a:r>
            <a:r>
              <a:rPr lang="ru-RU" sz="2800" b="1" spc="-150" dirty="0" err="1" smtClean="0">
                <a:solidFill>
                  <a:schemeClr val="accent2"/>
                </a:solidFill>
              </a:rPr>
              <a:t>талаптары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0313745"/>
              </p:ext>
            </p:extLst>
          </p:nvPr>
        </p:nvGraphicFramePr>
        <p:xfrm>
          <a:off x="251520" y="127328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FF037-E64A-4CEA-A5C0-558AEA7067F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" y="47055"/>
            <a:ext cx="9005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3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446" y="91669"/>
            <a:ext cx="6840760" cy="634082"/>
          </a:xfrm>
        </p:spPr>
        <p:txBody>
          <a:bodyPr>
            <a:noAutofit/>
          </a:bodyPr>
          <a:lstStyle/>
          <a:p>
            <a:r>
              <a:rPr lang="ru-RU" b="1" spc="-150" dirty="0">
                <a:solidFill>
                  <a:schemeClr val="accent2"/>
                </a:solidFill>
              </a:rPr>
              <a:t/>
            </a:r>
            <a:br>
              <a:rPr lang="ru-RU" b="1" spc="-150" dirty="0">
                <a:solidFill>
                  <a:schemeClr val="accent2"/>
                </a:solidFill>
              </a:rPr>
            </a:br>
            <a:r>
              <a:rPr lang="ru-RU" sz="3000" b="1" spc="-150" dirty="0" err="1" smtClean="0">
                <a:solidFill>
                  <a:schemeClr val="accent2"/>
                </a:solidFill>
              </a:rPr>
              <a:t>Емтихан</a:t>
            </a:r>
            <a:r>
              <a:rPr lang="ru-RU" sz="3000" b="1" spc="-150" dirty="0" smtClean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тапсыру</a:t>
            </a:r>
            <a:r>
              <a:rPr lang="ru-RU" sz="3000" b="1" spc="-150" dirty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орнына</a:t>
            </a:r>
            <a:r>
              <a:rPr lang="ru-RU" sz="3000" b="1" spc="-150" dirty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қойылатын</a:t>
            </a:r>
            <a:r>
              <a:rPr lang="ru-RU" sz="3000" b="1" spc="-150" dirty="0">
                <a:solidFill>
                  <a:schemeClr val="accent2"/>
                </a:solidFill>
              </a:rPr>
              <a:t> </a:t>
            </a:r>
            <a:r>
              <a:rPr lang="ru-RU" sz="3000" b="1" spc="-150" dirty="0" err="1">
                <a:solidFill>
                  <a:schemeClr val="accent2"/>
                </a:solidFill>
              </a:rPr>
              <a:t>талаптар</a:t>
            </a:r>
            <a:endParaRPr lang="ru-RU" sz="3000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14" y="764704"/>
            <a:ext cx="8487466" cy="4392488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dirty="0"/>
              <a:t>Экзамен сдается в помещении, в котором обучающийся должен находится один</a:t>
            </a:r>
          </a:p>
          <a:p>
            <a:pPr marL="0" indent="360363" algn="just"/>
            <a:r>
              <a:rPr lang="ru-RU" dirty="0"/>
              <a:t>В помещении должно быть тихо, источники посторонних шумов удалены </a:t>
            </a:r>
          </a:p>
          <a:p>
            <a:pPr marL="0" indent="360363" algn="just"/>
            <a:r>
              <a:rPr lang="ru-RU" dirty="0"/>
              <a:t>Дополнительные компьютеры и другие мониторы должны быть отключены </a:t>
            </a:r>
          </a:p>
          <a:p>
            <a:pPr marL="0" indent="360363" algn="just"/>
            <a:r>
              <a:rPr lang="ru-RU" dirty="0"/>
              <a:t>Рабочая поверхность стола, на котором установлен ПК обучающегося, должна быть свободна от всех предметов, включая карманные компьютеры или другие компьютерные устройства </a:t>
            </a:r>
          </a:p>
          <a:p>
            <a:pPr marL="0" indent="360363" algn="just"/>
            <a:r>
              <a:rPr lang="ru-RU" dirty="0" err="1"/>
              <a:t>Web</a:t>
            </a:r>
            <a:r>
              <a:rPr lang="ru-RU" dirty="0"/>
              <a:t>-камера не должна располагаться так чтобы напротив объектива был источник освещения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4" y="764704"/>
            <a:ext cx="86220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517232"/>
            <a:ext cx="83529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Жұмыс</a:t>
            </a:r>
            <a:r>
              <a:rPr lang="ru-RU" sz="2400" b="1" i="1" dirty="0"/>
              <a:t> </a:t>
            </a:r>
            <a:r>
              <a:rPr lang="ru-RU" sz="2400" b="1" i="1" dirty="0" err="1"/>
              <a:t>үстелінде</a:t>
            </a:r>
            <a:r>
              <a:rPr lang="ru-RU" sz="2400" b="1" i="1" dirty="0"/>
              <a:t> таза </a:t>
            </a:r>
            <a:r>
              <a:rPr lang="ru-RU" sz="2400" b="1" i="1" dirty="0" err="1"/>
              <a:t>қағаздың</a:t>
            </a:r>
            <a:r>
              <a:rPr lang="ru-RU" sz="2400" b="1" i="1" dirty="0"/>
              <a:t>, </a:t>
            </a:r>
            <a:r>
              <a:rPr lang="ru-RU" sz="2400" b="1" i="1" dirty="0" err="1"/>
              <a:t>қаламның</a:t>
            </a:r>
            <a:r>
              <a:rPr lang="ru-RU" sz="2400" b="1" i="1" dirty="0"/>
              <a:t> </a:t>
            </a:r>
            <a:r>
              <a:rPr lang="ru-RU" sz="2400" b="1" i="1" dirty="0" err="1"/>
              <a:t>болуына</a:t>
            </a:r>
            <a:r>
              <a:rPr lang="ru-RU" sz="2400" b="1" i="1" dirty="0"/>
              <a:t> </a:t>
            </a:r>
            <a:r>
              <a:rPr lang="ru-RU" sz="2400" b="1" i="1" dirty="0" err="1"/>
              <a:t>жол</a:t>
            </a:r>
            <a:r>
              <a:rPr lang="ru-RU" sz="2400" b="1" i="1" dirty="0"/>
              <a:t> </a:t>
            </a:r>
            <a:r>
              <a:rPr lang="ru-RU" sz="2400" b="1" i="1" dirty="0" err="1"/>
              <a:t>беріледі</a:t>
            </a:r>
            <a:endParaRPr lang="ru-RU" sz="2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2C52A1-2007-4F80-A50C-A8BFE48CFB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6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93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7" y="548680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b="1" spc="-150" dirty="0" err="1">
                <a:solidFill>
                  <a:schemeClr val="accent2"/>
                </a:solidFill>
              </a:rPr>
              <a:t>Академиялық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адалдық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саясатын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 smtClean="0">
                <a:solidFill>
                  <a:schemeClr val="accent2"/>
                </a:solidFill>
              </a:rPr>
              <a:t>сақтау</a:t>
            </a:r>
            <a:r>
              <a:rPr lang="ru-RU" b="1" spc="-150" dirty="0" smtClean="0">
                <a:solidFill>
                  <a:schemeClr val="accent2"/>
                </a:solidFill>
              </a:rPr>
              <a:t/>
            </a:r>
            <a:br>
              <a:rPr lang="ru-RU" b="1" spc="-150" dirty="0" smtClean="0">
                <a:solidFill>
                  <a:schemeClr val="accent2"/>
                </a:solidFill>
              </a:rPr>
            </a:br>
            <a:endParaRPr lang="ru-RU" sz="3600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600401"/>
          </a:xfrm>
        </p:spPr>
        <p:txBody>
          <a:bodyPr>
            <a:normAutofit/>
          </a:bodyPr>
          <a:lstStyle/>
          <a:p>
            <a:pPr marL="0" indent="360363" algn="just"/>
            <a:endParaRPr lang="ru-RU" sz="2000" dirty="0"/>
          </a:p>
          <a:p>
            <a:pPr marL="0" indent="360363" algn="just"/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</a:t>
            </a:r>
            <a:r>
              <a:rPr lang="ru-RU" sz="2000" dirty="0" err="1"/>
              <a:t>алушы</a:t>
            </a:r>
            <a:r>
              <a:rPr lang="ru-RU" sz="2000" dirty="0"/>
              <a:t> веб-</a:t>
            </a:r>
            <a:r>
              <a:rPr lang="ru-RU" sz="2000" dirty="0" err="1"/>
              <a:t>камераның</a:t>
            </a:r>
            <a:r>
              <a:rPr lang="ru-RU" sz="2000" dirty="0"/>
              <a:t> </a:t>
            </a:r>
            <a:r>
              <a:rPr lang="ru-RU" sz="2000" dirty="0" err="1"/>
              <a:t>көріну</a:t>
            </a:r>
            <a:r>
              <a:rPr lang="ru-RU" sz="2000" dirty="0"/>
              <a:t> </a:t>
            </a:r>
            <a:r>
              <a:rPr lang="ru-RU" sz="2000" dirty="0" err="1"/>
              <a:t>аймағынан</a:t>
            </a:r>
            <a:r>
              <a:rPr lang="ru-RU" sz="2000" dirty="0"/>
              <a:t> </a:t>
            </a:r>
            <a:r>
              <a:rPr lang="ru-RU" sz="2000" dirty="0" err="1"/>
              <a:t>шықпауы</a:t>
            </a:r>
            <a:r>
              <a:rPr lang="ru-RU" sz="2000" dirty="0"/>
              <a:t> </a:t>
            </a:r>
            <a:r>
              <a:rPr lang="ru-RU" sz="2000" dirty="0" err="1"/>
              <a:t>керек</a:t>
            </a:r>
            <a:r>
              <a:rPr lang="ru-RU" sz="2000" dirty="0" smtClean="0"/>
              <a:t>.</a:t>
            </a:r>
          </a:p>
          <a:p>
            <a:pPr marL="0" indent="360363" algn="just"/>
            <a:r>
              <a:rPr lang="ru-RU" sz="2000" dirty="0" err="1"/>
              <a:t>Емтихан</a:t>
            </a:r>
            <a:r>
              <a:rPr lang="ru-RU" sz="2000" dirty="0"/>
              <a:t> </a:t>
            </a:r>
            <a:r>
              <a:rPr lang="ru-RU" sz="2000" dirty="0" err="1"/>
              <a:t>кезінде</a:t>
            </a:r>
            <a:r>
              <a:rPr lang="ru-RU" sz="2000" dirty="0"/>
              <a:t> </a:t>
            </a:r>
            <a:r>
              <a:rPr lang="ru-RU" sz="2000" dirty="0" err="1"/>
              <a:t>білім</a:t>
            </a:r>
            <a:r>
              <a:rPr lang="ru-RU" sz="2000" dirty="0"/>
              <a:t> </a:t>
            </a:r>
            <a:r>
              <a:rPr lang="ru-RU" sz="2000" dirty="0" err="1"/>
              <a:t>алушыға</a:t>
            </a:r>
            <a:r>
              <a:rPr lang="ru-RU" sz="2000" dirty="0"/>
              <a:t> </a:t>
            </a:r>
            <a:r>
              <a:rPr lang="ru-RU" sz="2000" dirty="0" err="1"/>
              <a:t>үшінші</a:t>
            </a:r>
            <a:r>
              <a:rPr lang="ru-RU" sz="2000" dirty="0"/>
              <a:t> </a:t>
            </a:r>
            <a:r>
              <a:rPr lang="ru-RU" sz="2000" dirty="0" err="1"/>
              <a:t>тұлғаларды</a:t>
            </a:r>
            <a:r>
              <a:rPr lang="ru-RU" sz="2000" dirty="0"/>
              <a:t> </a:t>
            </a:r>
            <a:r>
              <a:rPr lang="ru-RU" sz="2000" dirty="0" err="1"/>
              <a:t>тартуға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(</a:t>
            </a:r>
            <a:r>
              <a:rPr lang="ru-RU" sz="2000" dirty="0" err="1"/>
              <a:t>немесе</a:t>
            </a:r>
            <a:r>
              <a:rPr lang="ru-RU" sz="2000" dirty="0"/>
              <a:t>) </a:t>
            </a:r>
            <a:r>
              <a:rPr lang="ru-RU" sz="2000" dirty="0" err="1"/>
              <a:t>бөгде</a:t>
            </a:r>
            <a:r>
              <a:rPr lang="ru-RU" sz="2000" dirty="0"/>
              <a:t> </a:t>
            </a:r>
            <a:r>
              <a:rPr lang="ru-RU" sz="2000" dirty="0" err="1"/>
              <a:t>адамдарға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құрылғыларға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/>
              <a:t>жеткізуге</a:t>
            </a:r>
            <a:r>
              <a:rPr lang="ru-RU" sz="2000" dirty="0"/>
              <a:t> </a:t>
            </a:r>
            <a:r>
              <a:rPr lang="ru-RU" sz="2000" dirty="0" err="1"/>
              <a:t>тыйым</a:t>
            </a:r>
            <a:r>
              <a:rPr lang="ru-RU" sz="2000" dirty="0"/>
              <a:t> </a:t>
            </a:r>
            <a:r>
              <a:rPr lang="ru-RU" sz="2000" dirty="0" err="1"/>
              <a:t>салынады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13" y="3717032"/>
            <a:ext cx="3962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0DCBF-1A4A-4227-9F58-4E3132E51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" y="47453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0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772400" cy="1362075"/>
          </a:xfrm>
        </p:spPr>
        <p:txBody>
          <a:bodyPr>
            <a:normAutofit/>
          </a:bodyPr>
          <a:lstStyle/>
          <a:p>
            <a:r>
              <a:rPr lang="ru-RU" sz="2000" b="1" spc="-150" dirty="0">
                <a:solidFill>
                  <a:schemeClr val="accent2"/>
                </a:solidFill>
              </a:rPr>
              <a:t/>
            </a:r>
            <a:br>
              <a:rPr lang="ru-RU" sz="2000" b="1" spc="-150" dirty="0">
                <a:solidFill>
                  <a:schemeClr val="accent2"/>
                </a:solidFill>
              </a:rPr>
            </a:br>
            <a:r>
              <a:rPr lang="ru-RU" b="1" spc="-150" dirty="0" err="1">
                <a:solidFill>
                  <a:schemeClr val="accent2"/>
                </a:solidFill>
              </a:rPr>
              <a:t>Емтихан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өткізу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 smtClean="0">
                <a:solidFill>
                  <a:schemeClr val="accent2"/>
                </a:solidFill>
              </a:rPr>
              <a:t>тәртібі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6E07C-0F4C-4496-B86C-8CF0609BA2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240079"/>
            <a:ext cx="6768752" cy="1143000"/>
          </a:xfrm>
        </p:spPr>
        <p:txBody>
          <a:bodyPr>
            <a:noAutofit/>
          </a:bodyPr>
          <a:lstStyle/>
          <a:p>
            <a:pPr algn="ctr"/>
            <a:r>
              <a:rPr lang="ru-RU" b="1" spc="-150" dirty="0" err="1">
                <a:solidFill>
                  <a:schemeClr val="accent2"/>
                </a:solidFill>
              </a:rPr>
              <a:t>Кешенді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емтихан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>
                <a:solidFill>
                  <a:schemeClr val="accent2"/>
                </a:solidFill>
              </a:rPr>
              <a:t>басталғанға</a:t>
            </a:r>
            <a:r>
              <a:rPr lang="ru-RU" b="1" spc="-150" dirty="0">
                <a:solidFill>
                  <a:schemeClr val="accent2"/>
                </a:solidFill>
              </a:rPr>
              <a:t> </a:t>
            </a:r>
            <a:r>
              <a:rPr lang="ru-RU" b="1" spc="-150" dirty="0" err="1" smtClean="0">
                <a:solidFill>
                  <a:schemeClr val="accent2"/>
                </a:solidFill>
              </a:rPr>
              <a:t>дейін</a:t>
            </a:r>
            <a:r>
              <a:rPr lang="ru-RU" b="1" spc="-150" dirty="0" smtClean="0">
                <a:solidFill>
                  <a:schemeClr val="accent2"/>
                </a:solidFill>
              </a:rPr>
              <a:t/>
            </a:r>
            <a:br>
              <a:rPr lang="ru-RU" b="1" spc="-150" dirty="0" smtClean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52574"/>
              </p:ext>
            </p:extLst>
          </p:nvPr>
        </p:nvGraphicFramePr>
        <p:xfrm>
          <a:off x="323529" y="1383079"/>
          <a:ext cx="8551197" cy="3600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r>
                        <a:rPr lang="ru-RU" sz="2800" dirty="0" err="1" smtClean="0"/>
                        <a:t>Қосылымды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тексеру</a:t>
                      </a:r>
                      <a:r>
                        <a:rPr lang="ru-RU" sz="2800" dirty="0" smtClean="0"/>
                        <a:t> </a:t>
                      </a:r>
                    </a:p>
                    <a:p>
                      <a:r>
                        <a:rPr lang="ru-RU" sz="2800" dirty="0" smtClean="0"/>
                        <a:t>(</a:t>
                      </a:r>
                      <a:r>
                        <a:rPr lang="ru-RU" sz="2800" dirty="0" err="1" smtClean="0"/>
                        <a:t>сынақ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әрекеті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желтоқсан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– </a:t>
                      </a:r>
                      <a:endParaRPr lang="kk-KZ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17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желтоқсан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Жұмыс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орнын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және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бөлмені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дайындау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Емтихан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қарсаңында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92" y="1513670"/>
            <a:ext cx="1856532" cy="14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93" y="3429000"/>
            <a:ext cx="18905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B42DDD-43FC-4B74-8736-B9F7F038B7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42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68752" cy="1368152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 err="1" smtClean="0">
                <a:solidFill>
                  <a:schemeClr val="accent2"/>
                </a:solidFill>
              </a:rPr>
              <a:t>Емтихан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өткізілетін</a:t>
            </a:r>
            <a:r>
              <a:rPr lang="ru-RU" sz="3600" b="1" spc="-150" dirty="0" smtClean="0">
                <a:solidFill>
                  <a:schemeClr val="accent2"/>
                </a:solidFill>
              </a:rPr>
              <a:t> </a:t>
            </a:r>
            <a:r>
              <a:rPr lang="ru-RU" sz="3600" b="1" spc="-150" dirty="0" err="1" smtClean="0">
                <a:solidFill>
                  <a:schemeClr val="accent2"/>
                </a:solidFill>
              </a:rPr>
              <a:t>күн</a:t>
            </a:r>
            <a:r>
              <a:rPr lang="ru-RU" sz="3600" b="1" spc="-150" dirty="0" smtClean="0">
                <a:solidFill>
                  <a:schemeClr val="accent2"/>
                </a:solidFill>
              </a:rPr>
              <a:t/>
            </a:r>
            <a:br>
              <a:rPr lang="ru-RU" sz="3600" b="1" spc="-150" dirty="0" smtClean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99791"/>
              </p:ext>
            </p:extLst>
          </p:nvPr>
        </p:nvGraphicFramePr>
        <p:xfrm>
          <a:off x="539552" y="1916832"/>
          <a:ext cx="8424936" cy="432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dirty="0" err="1" smtClean="0"/>
                        <a:t>Емтихан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тапсыруға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қосылу</a:t>
                      </a:r>
                      <a:r>
                        <a:rPr lang="ru-RU" sz="2600" baseline="0" dirty="0" smtClean="0"/>
                        <a:t> 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err="1" smtClean="0"/>
                        <a:t>Білім</a:t>
                      </a:r>
                      <a:r>
                        <a:rPr lang="ru-RU" sz="2600" dirty="0" smtClean="0"/>
                        <a:t> беру </a:t>
                      </a:r>
                      <a:r>
                        <a:rPr lang="ru-RU" sz="2600" dirty="0" err="1" smtClean="0"/>
                        <a:t>порталы</a:t>
                      </a:r>
                      <a:r>
                        <a:rPr lang="ru-RU" sz="2600" baseline="0" dirty="0" err="1" smtClean="0"/>
                        <a:t>ның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жеке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кабинетіне</a:t>
                      </a:r>
                      <a:r>
                        <a:rPr lang="ru-RU" sz="2600" baseline="0" dirty="0" smtClean="0"/>
                        <a:t> </a:t>
                      </a:r>
                      <a:r>
                        <a:rPr lang="ru-RU" sz="2600" baseline="0" dirty="0" err="1" smtClean="0"/>
                        <a:t>кіру</a:t>
                      </a:r>
                      <a:r>
                        <a:rPr lang="ru-RU" sz="2600" baseline="0" dirty="0" smtClean="0"/>
                        <a:t> </a:t>
                      </a:r>
                      <a:endParaRPr lang="ru-RU" sz="2600" dirty="0" smtClean="0"/>
                    </a:p>
                    <a:p>
                      <a:pPr algn="ctr"/>
                      <a:r>
                        <a:rPr lang="en-US" sz="2800" dirty="0" smtClean="0">
                          <a:hlinkClick r:id="rId2"/>
                        </a:rPr>
                        <a:t>http</a:t>
                      </a:r>
                      <a:r>
                        <a:rPr lang="en-US" sz="2800" dirty="0">
                          <a:hlinkClick r:id="rId2"/>
                        </a:rPr>
                        <a:t>://dl.esil.edu.kz/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ru-RU" sz="28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/>
                        <a:t>Прокторинг</a:t>
                      </a:r>
                      <a:r>
                        <a:rPr lang="ru-RU" sz="2800" b="0" dirty="0" smtClean="0"/>
                        <a:t> </a:t>
                      </a:r>
                      <a:r>
                        <a:rPr lang="ru-RU" sz="2800" b="0" dirty="0" err="1" smtClean="0"/>
                        <a:t>жүйесін</a:t>
                      </a:r>
                      <a:r>
                        <a:rPr lang="ru-RU" sz="2800" b="0" dirty="0" smtClean="0"/>
                        <a:t> </a:t>
                      </a:r>
                      <a:r>
                        <a:rPr lang="ru-RU" sz="2800" b="0" dirty="0" err="1" smtClean="0"/>
                        <a:t>орнату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b="0" dirty="0" smtClean="0"/>
                    </a:p>
                    <a:p>
                      <a:pPr algn="ctr"/>
                      <a:r>
                        <a:rPr lang="ru-RU" sz="2600" b="0" dirty="0" err="1" smtClean="0"/>
                        <a:t>Толық</a:t>
                      </a:r>
                      <a:r>
                        <a:rPr lang="ru-RU" sz="2600" b="0" dirty="0" smtClean="0"/>
                        <a:t> </a:t>
                      </a:r>
                      <a:r>
                        <a:rPr lang="ru-RU" sz="2600" b="0" dirty="0" err="1" smtClean="0"/>
                        <a:t>ақпарат</a:t>
                      </a:r>
                      <a:r>
                        <a:rPr lang="ru-RU" sz="2600" b="0" dirty="0" smtClean="0"/>
                        <a:t> </a:t>
                      </a:r>
                      <a:r>
                        <a:rPr lang="ru-RU" sz="2600" b="0" dirty="0" err="1" smtClean="0"/>
                        <a:t>бұдан</a:t>
                      </a:r>
                      <a:r>
                        <a:rPr lang="ru-RU" sz="2600" b="0" dirty="0" smtClean="0"/>
                        <a:t> </a:t>
                      </a:r>
                      <a:r>
                        <a:rPr lang="ru-RU" sz="2600" b="0" dirty="0" err="1" smtClean="0"/>
                        <a:t>әрі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41557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56D2C-46E4-48C3-BDF6-2491D2A49A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2CB75E-36EE-4B90-8B88-9ACB3B91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87696"/>
            <a:ext cx="1732720" cy="16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916832"/>
            <a:ext cx="2163874" cy="21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2348880"/>
            <a:ext cx="8239136" cy="2050339"/>
            <a:chOff x="567938" y="4181461"/>
            <a:chExt cx="8239136" cy="205033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7784" y="4181461"/>
              <a:ext cx="6179290" cy="20313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600" b="1" dirty="0">
                  <a:solidFill>
                    <a:srgbClr val="FF0000"/>
                  </a:solidFill>
                </a:rPr>
                <a:t> </a:t>
              </a:r>
              <a:r>
                <a:rPr lang="ru-RU" sz="2500" b="1" dirty="0" smtClean="0">
                  <a:solidFill>
                    <a:schemeClr val="accent2"/>
                  </a:solidFill>
                </a:rPr>
                <a:t>!!!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Тапсырманы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орындау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ұзақтығы</a:t>
              </a:r>
              <a:r>
                <a:rPr lang="ru-RU" sz="2500" b="1" dirty="0">
                  <a:solidFill>
                    <a:schemeClr val="accent2"/>
                  </a:solidFill>
                </a:rPr>
                <a:t> 2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академиялық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сағаттан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аспайды</a:t>
              </a:r>
              <a:r>
                <a:rPr lang="ru-RU" sz="2500" b="1" dirty="0">
                  <a:solidFill>
                    <a:schemeClr val="accent2"/>
                  </a:solidFill>
                </a:rPr>
                <a:t> (100 мин</a:t>
              </a:r>
              <a:r>
                <a:rPr lang="ru-RU" sz="2500" b="1" dirty="0" smtClean="0">
                  <a:solidFill>
                    <a:schemeClr val="accent2"/>
                  </a:solidFill>
                </a:rPr>
                <a:t>).</a:t>
              </a:r>
            </a:p>
            <a:p>
              <a:pPr algn="just"/>
              <a:endParaRPr lang="ru-RU" sz="2500" b="1" dirty="0">
                <a:solidFill>
                  <a:schemeClr val="accent2"/>
                </a:solidFill>
              </a:endParaRPr>
            </a:p>
            <a:p>
              <a:pPr algn="just"/>
              <a:r>
                <a:rPr lang="ru-RU" sz="2500" b="1" dirty="0">
                  <a:solidFill>
                    <a:schemeClr val="accent2"/>
                  </a:solidFill>
                </a:rPr>
                <a:t> !!!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Белгіленген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уақыттан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кейін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тапсырма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автоматты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түрде</a:t>
              </a:r>
              <a:r>
                <a:rPr lang="ru-RU" sz="2500" b="1" dirty="0">
                  <a:solidFill>
                    <a:schemeClr val="accent2"/>
                  </a:solidFill>
                </a:rPr>
                <a:t> </a:t>
              </a:r>
              <a:r>
                <a:rPr lang="ru-RU" sz="2500" b="1" dirty="0" err="1">
                  <a:solidFill>
                    <a:schemeClr val="accent2"/>
                  </a:solidFill>
                </a:rPr>
                <a:t>жабылады</a:t>
              </a:r>
              <a:endParaRPr lang="ru-RU" sz="2500" b="1" dirty="0">
                <a:solidFill>
                  <a:schemeClr val="accent2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38" y="4221088"/>
              <a:ext cx="1961403" cy="201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175"/>
            <a:ext cx="2253233" cy="179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07857D-797B-4D11-92E8-DAC71E97EB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175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6560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EE4BD"/>
      </a:accent1>
      <a:accent2>
        <a:srgbClr val="297D53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903</Words>
  <Application>Microsoft Office PowerPoint</Application>
  <PresentationFormat>Экран (4:3)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Wingdings 3</vt:lpstr>
      <vt:lpstr>Ретро</vt:lpstr>
      <vt:lpstr>«Қазақстан тарихы» пәні бойынша мемлекеттік емтихан тапсыру бойынша білім алушыларға арналған нұсқаулық</vt:lpstr>
      <vt:lpstr>Презентация PowerPoint</vt:lpstr>
      <vt:lpstr>  Мемлекеттік емтиханға тапсырудың техникалық талаптары</vt:lpstr>
      <vt:lpstr> Емтихан тапсыру орнына қойылатын талаптар</vt:lpstr>
      <vt:lpstr>Академиялық адалдық саясатын сақтау </vt:lpstr>
      <vt:lpstr> Емтихан өткізу тәртібі</vt:lpstr>
      <vt:lpstr>Кешенді емтихан басталғанға дейін </vt:lpstr>
      <vt:lpstr>Емтихан өткізілетін күн </vt:lpstr>
      <vt:lpstr>Презентация PowerPoint</vt:lpstr>
      <vt:lpstr>"OES" прокторинг жүйесін орнату</vt:lpstr>
      <vt:lpstr>МАҢЫЗДЫ!!!</vt:lpstr>
      <vt:lpstr>1 қадам</vt:lpstr>
      <vt:lpstr> 2 қадам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Мүмкін проблемалар</vt:lpstr>
      <vt:lpstr>Кешенді емтихан нәтижелері</vt:lpstr>
      <vt:lpstr>АППЕЛЯЦИЯ</vt:lpstr>
      <vt:lpstr>Презентация PowerPoint</vt:lpstr>
      <vt:lpstr>«Апелляцияға өтініш беру» үлгісі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64</cp:revision>
  <dcterms:created xsi:type="dcterms:W3CDTF">2020-04-21T07:58:34Z</dcterms:created>
  <dcterms:modified xsi:type="dcterms:W3CDTF">2023-11-29T11:08:14Z</dcterms:modified>
</cp:coreProperties>
</file>