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2" r:id="rId3"/>
    <p:sldId id="257" r:id="rId4"/>
    <p:sldId id="258" r:id="rId5"/>
    <p:sldId id="270" r:id="rId6"/>
    <p:sldId id="262" r:id="rId7"/>
    <p:sldId id="259" r:id="rId8"/>
    <p:sldId id="261" r:id="rId9"/>
    <p:sldId id="265" r:id="rId10"/>
    <p:sldId id="273" r:id="rId11"/>
    <p:sldId id="275" r:id="rId12"/>
    <p:sldId id="276" r:id="rId13"/>
    <p:sldId id="277" r:id="rId14"/>
    <p:sldId id="278" r:id="rId15"/>
    <p:sldId id="263" r:id="rId16"/>
    <p:sldId id="264" r:id="rId17"/>
    <p:sldId id="279" r:id="rId18"/>
    <p:sldId id="280" r:id="rId19"/>
    <p:sldId id="260" r:id="rId20"/>
    <p:sldId id="267" r:id="rId21"/>
    <p:sldId id="266" r:id="rId22"/>
    <p:sldId id="281" r:id="rId23"/>
    <p:sldId id="282" r:id="rId24"/>
    <p:sldId id="28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B911B4-9204-4ED0-870D-DA5A1D864D56}" type="doc">
      <dgm:prSet loTypeId="urn:microsoft.com/office/officeart/2005/8/layout/target3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31236728-2163-45AF-8EA5-DE2555B930C9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dirty="0"/>
            <a:t>Доступ к сети Интернет</a:t>
          </a:r>
        </a:p>
      </dgm:t>
    </dgm:pt>
    <dgm:pt modelId="{E43F5FC4-0D6E-4B5F-BDD3-0FEB5C04438F}" type="parTrans" cxnId="{C7410B99-571B-445B-8297-77BFE3F55D0C}">
      <dgm:prSet/>
      <dgm:spPr/>
      <dgm:t>
        <a:bodyPr/>
        <a:lstStyle/>
        <a:p>
          <a:endParaRPr lang="ru-RU"/>
        </a:p>
      </dgm:t>
    </dgm:pt>
    <dgm:pt modelId="{2BA78EA1-1E38-478E-B9D9-D0D608BB5BEA}" type="sibTrans" cxnId="{C7410B99-571B-445B-8297-77BFE3F55D0C}">
      <dgm:prSet/>
      <dgm:spPr/>
      <dgm:t>
        <a:bodyPr/>
        <a:lstStyle/>
        <a:p>
          <a:endParaRPr lang="ru-RU"/>
        </a:p>
      </dgm:t>
    </dgm:pt>
    <dgm:pt modelId="{DEFBF400-FAFA-42DF-A189-2E5348DA29D4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dirty="0"/>
            <a:t>Наличие компьютера (ноутбука, планшета), оборудованного </a:t>
          </a:r>
          <a:r>
            <a:rPr lang="ru-RU" sz="2200" dirty="0" err="1"/>
            <a:t>вебкамерой</a:t>
          </a:r>
          <a:r>
            <a:rPr lang="ru-RU" sz="2200" dirty="0"/>
            <a:t> и  микрофоном.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1" dirty="0">
              <a:solidFill>
                <a:schemeClr val="tx1"/>
              </a:solidFill>
            </a:rPr>
            <a:t>!!! Телефон</a:t>
          </a:r>
          <a:r>
            <a:rPr lang="en-US" sz="2200" b="1" dirty="0">
              <a:solidFill>
                <a:schemeClr val="tx1"/>
              </a:solidFill>
            </a:rPr>
            <a:t>/</a:t>
          </a:r>
          <a:r>
            <a:rPr lang="kk-KZ" sz="2200" b="1" dirty="0">
              <a:solidFill>
                <a:schemeClr val="tx1"/>
              </a:solidFill>
            </a:rPr>
            <a:t>смартфон </a:t>
          </a:r>
          <a:r>
            <a:rPr lang="ru-RU" sz="2200" b="1" dirty="0">
              <a:solidFill>
                <a:schemeClr val="tx1"/>
              </a:solidFill>
            </a:rPr>
            <a:t>НЕ </a:t>
          </a:r>
          <a:r>
            <a:rPr lang="kk-KZ" sz="2200" b="1" dirty="0">
              <a:solidFill>
                <a:schemeClr val="tx1"/>
              </a:solidFill>
            </a:rPr>
            <a:t>ПОДДЕРЖИВАЕТСЯ</a:t>
          </a:r>
          <a:endParaRPr lang="ru-RU" sz="2200" dirty="0"/>
        </a:p>
      </dgm:t>
    </dgm:pt>
    <dgm:pt modelId="{79D83EE5-5482-45F9-ADE1-5C8D85DBF141}" type="parTrans" cxnId="{86A4719C-F737-4C94-9964-B447E9B69014}">
      <dgm:prSet/>
      <dgm:spPr/>
      <dgm:t>
        <a:bodyPr/>
        <a:lstStyle/>
        <a:p>
          <a:endParaRPr lang="ru-RU"/>
        </a:p>
      </dgm:t>
    </dgm:pt>
    <dgm:pt modelId="{465CC5F2-59DD-49D6-9D06-6FB1DA68878D}" type="sibTrans" cxnId="{86A4719C-F737-4C94-9964-B447E9B69014}">
      <dgm:prSet/>
      <dgm:spPr/>
      <dgm:t>
        <a:bodyPr/>
        <a:lstStyle/>
        <a:p>
          <a:endParaRPr lang="ru-RU"/>
        </a:p>
      </dgm:t>
    </dgm:pt>
    <dgm:pt modelId="{BF09950B-4231-4590-B839-000DAC4E1576}">
      <dgm:prSet custT="1"/>
      <dgm:spPr/>
      <dgm:t>
        <a:bodyPr/>
        <a:lstStyle/>
        <a:p>
          <a:pPr algn="just"/>
          <a:r>
            <a:rPr lang="ru-RU" sz="2200" dirty="0"/>
            <a:t>Наличие установленного браузера </a:t>
          </a:r>
          <a:r>
            <a:rPr lang="ru-RU" sz="2200" dirty="0" err="1"/>
            <a:t>Google</a:t>
          </a:r>
          <a:r>
            <a:rPr lang="ru-RU" sz="2200" dirty="0"/>
            <a:t> </a:t>
          </a:r>
          <a:r>
            <a:rPr lang="ru-RU" sz="2200" dirty="0" err="1"/>
            <a:t>Chrome</a:t>
          </a:r>
          <a:r>
            <a:rPr lang="ru-RU" sz="2200" dirty="0"/>
            <a:t> (версии 70.0 и выше) или </a:t>
          </a:r>
          <a:r>
            <a:rPr lang="ru-RU" sz="2200" dirty="0" err="1"/>
            <a:t>Internet</a:t>
          </a:r>
          <a:r>
            <a:rPr lang="ru-RU" sz="2200" dirty="0"/>
            <a:t> </a:t>
          </a:r>
          <a:r>
            <a:rPr lang="ru-RU" sz="2200" dirty="0" err="1"/>
            <a:t>Explorer</a:t>
          </a:r>
          <a:r>
            <a:rPr lang="ru-RU" sz="2200" dirty="0"/>
            <a:t> (версии 11 или выше)</a:t>
          </a:r>
        </a:p>
      </dgm:t>
    </dgm:pt>
    <dgm:pt modelId="{5C1FC24A-74BE-4609-A59C-89657DBB1F32}" type="parTrans" cxnId="{4207526A-7C5E-480C-A230-8907BAC4A1E9}">
      <dgm:prSet/>
      <dgm:spPr/>
      <dgm:t>
        <a:bodyPr/>
        <a:lstStyle/>
        <a:p>
          <a:endParaRPr lang="ru-RU"/>
        </a:p>
      </dgm:t>
    </dgm:pt>
    <dgm:pt modelId="{2B5CE0AD-D770-4A5A-BF68-27225070376D}" type="sibTrans" cxnId="{4207526A-7C5E-480C-A230-8907BAC4A1E9}">
      <dgm:prSet/>
      <dgm:spPr/>
      <dgm:t>
        <a:bodyPr/>
        <a:lstStyle/>
        <a:p>
          <a:endParaRPr lang="ru-RU"/>
        </a:p>
      </dgm:t>
    </dgm:pt>
    <dgm:pt modelId="{EB67D454-A698-4D1A-AF40-E0724670C0C3}" type="pres">
      <dgm:prSet presAssocID="{88B911B4-9204-4ED0-870D-DA5A1D864D5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4292938-200A-4238-AE0C-A84FE6D8495C}" type="pres">
      <dgm:prSet presAssocID="{31236728-2163-45AF-8EA5-DE2555B930C9}" presName="circle1" presStyleLbl="node1" presStyleIdx="0" presStyleCnt="3" custLinFactNeighborX="-1322" custLinFactNeighborY="782"/>
      <dgm:spPr/>
    </dgm:pt>
    <dgm:pt modelId="{12EA6D41-7790-452F-BF05-AE9510DBB757}" type="pres">
      <dgm:prSet presAssocID="{31236728-2163-45AF-8EA5-DE2555B930C9}" presName="space" presStyleCnt="0"/>
      <dgm:spPr/>
    </dgm:pt>
    <dgm:pt modelId="{D153405A-153C-4429-81CE-4A417E869394}" type="pres">
      <dgm:prSet presAssocID="{31236728-2163-45AF-8EA5-DE2555B930C9}" presName="rect1" presStyleLbl="alignAcc1" presStyleIdx="0" presStyleCnt="3"/>
      <dgm:spPr/>
    </dgm:pt>
    <dgm:pt modelId="{C667E681-A09E-4ACF-B3F5-F32A0D19DC07}" type="pres">
      <dgm:prSet presAssocID="{BF09950B-4231-4590-B839-000DAC4E1576}" presName="vertSpace2" presStyleLbl="node1" presStyleIdx="0" presStyleCnt="3"/>
      <dgm:spPr/>
    </dgm:pt>
    <dgm:pt modelId="{8E99892C-8A07-4EFE-BD29-BDE501AA11BC}" type="pres">
      <dgm:prSet presAssocID="{BF09950B-4231-4590-B839-000DAC4E1576}" presName="circle2" presStyleLbl="node1" presStyleIdx="1" presStyleCnt="3"/>
      <dgm:spPr/>
    </dgm:pt>
    <dgm:pt modelId="{7DFC8DB1-D757-4D81-8B70-3407F48AF2AF}" type="pres">
      <dgm:prSet presAssocID="{BF09950B-4231-4590-B839-000DAC4E1576}" presName="rect2" presStyleLbl="alignAcc1" presStyleIdx="1" presStyleCnt="3" custLinFactNeighborX="-116" custLinFactNeighborY="-1059"/>
      <dgm:spPr/>
    </dgm:pt>
    <dgm:pt modelId="{36EA43E5-4A81-4894-9A9A-3BBCEE10F27F}" type="pres">
      <dgm:prSet presAssocID="{DEFBF400-FAFA-42DF-A189-2E5348DA29D4}" presName="vertSpace3" presStyleLbl="node1" presStyleIdx="1" presStyleCnt="3"/>
      <dgm:spPr/>
    </dgm:pt>
    <dgm:pt modelId="{DB619062-A3CB-4A72-9446-5D7110DDF3BC}" type="pres">
      <dgm:prSet presAssocID="{DEFBF400-FAFA-42DF-A189-2E5348DA29D4}" presName="circle3" presStyleLbl="node1" presStyleIdx="2" presStyleCnt="3"/>
      <dgm:spPr/>
    </dgm:pt>
    <dgm:pt modelId="{AF9F370B-FAB2-4F58-9D3C-B029CD9A6F5E}" type="pres">
      <dgm:prSet presAssocID="{DEFBF400-FAFA-42DF-A189-2E5348DA29D4}" presName="rect3" presStyleLbl="alignAcc1" presStyleIdx="2" presStyleCnt="3"/>
      <dgm:spPr/>
    </dgm:pt>
    <dgm:pt modelId="{929E25AB-63ED-472D-A01E-5571DC9980FF}" type="pres">
      <dgm:prSet presAssocID="{31236728-2163-45AF-8EA5-DE2555B930C9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D78D3B1B-B104-413F-9467-561E8D6C4FCC}" type="pres">
      <dgm:prSet presAssocID="{BF09950B-4231-4590-B839-000DAC4E1576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783492CA-1336-4B32-A213-320CA551CE87}" type="pres">
      <dgm:prSet presAssocID="{DEFBF400-FAFA-42DF-A189-2E5348DA29D4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19655609-CC06-41A0-B9D2-10FC974E3D6F}" type="presOf" srcId="{88B911B4-9204-4ED0-870D-DA5A1D864D56}" destId="{EB67D454-A698-4D1A-AF40-E0724670C0C3}" srcOrd="0" destOrd="0" presId="urn:microsoft.com/office/officeart/2005/8/layout/target3"/>
    <dgm:cxn modelId="{A325C919-FBD2-4D48-A786-1C968540E05C}" type="presOf" srcId="{BF09950B-4231-4590-B839-000DAC4E1576}" destId="{D78D3B1B-B104-413F-9467-561E8D6C4FCC}" srcOrd="1" destOrd="0" presId="urn:microsoft.com/office/officeart/2005/8/layout/target3"/>
    <dgm:cxn modelId="{511E0C25-BC2B-4049-9D0C-FA01FA72CF66}" type="presOf" srcId="{BF09950B-4231-4590-B839-000DAC4E1576}" destId="{7DFC8DB1-D757-4D81-8B70-3407F48AF2AF}" srcOrd="0" destOrd="0" presId="urn:microsoft.com/office/officeart/2005/8/layout/target3"/>
    <dgm:cxn modelId="{4207526A-7C5E-480C-A230-8907BAC4A1E9}" srcId="{88B911B4-9204-4ED0-870D-DA5A1D864D56}" destId="{BF09950B-4231-4590-B839-000DAC4E1576}" srcOrd="1" destOrd="0" parTransId="{5C1FC24A-74BE-4609-A59C-89657DBB1F32}" sibTransId="{2B5CE0AD-D770-4A5A-BF68-27225070376D}"/>
    <dgm:cxn modelId="{C17D5C4F-36B0-40D3-BD1F-0732A6BCA7C4}" type="presOf" srcId="{31236728-2163-45AF-8EA5-DE2555B930C9}" destId="{929E25AB-63ED-472D-A01E-5571DC9980FF}" srcOrd="1" destOrd="0" presId="urn:microsoft.com/office/officeart/2005/8/layout/target3"/>
    <dgm:cxn modelId="{DAB20E54-7DE1-4506-8999-51E3E6E48E3C}" type="presOf" srcId="{DEFBF400-FAFA-42DF-A189-2E5348DA29D4}" destId="{783492CA-1336-4B32-A213-320CA551CE87}" srcOrd="1" destOrd="0" presId="urn:microsoft.com/office/officeart/2005/8/layout/target3"/>
    <dgm:cxn modelId="{C7410B99-571B-445B-8297-77BFE3F55D0C}" srcId="{88B911B4-9204-4ED0-870D-DA5A1D864D56}" destId="{31236728-2163-45AF-8EA5-DE2555B930C9}" srcOrd="0" destOrd="0" parTransId="{E43F5FC4-0D6E-4B5F-BDD3-0FEB5C04438F}" sibTransId="{2BA78EA1-1E38-478E-B9D9-D0D608BB5BEA}"/>
    <dgm:cxn modelId="{86A4719C-F737-4C94-9964-B447E9B69014}" srcId="{88B911B4-9204-4ED0-870D-DA5A1D864D56}" destId="{DEFBF400-FAFA-42DF-A189-2E5348DA29D4}" srcOrd="2" destOrd="0" parTransId="{79D83EE5-5482-45F9-ADE1-5C8D85DBF141}" sibTransId="{465CC5F2-59DD-49D6-9D06-6FB1DA68878D}"/>
    <dgm:cxn modelId="{2C7D76B5-8E43-4216-9ABC-EB08F5E60028}" type="presOf" srcId="{DEFBF400-FAFA-42DF-A189-2E5348DA29D4}" destId="{AF9F370B-FAB2-4F58-9D3C-B029CD9A6F5E}" srcOrd="0" destOrd="0" presId="urn:microsoft.com/office/officeart/2005/8/layout/target3"/>
    <dgm:cxn modelId="{FA0D97E4-3171-4DD9-B8DC-C76E9CEAC2C6}" type="presOf" srcId="{31236728-2163-45AF-8EA5-DE2555B930C9}" destId="{D153405A-153C-4429-81CE-4A417E869394}" srcOrd="0" destOrd="0" presId="urn:microsoft.com/office/officeart/2005/8/layout/target3"/>
    <dgm:cxn modelId="{52953186-5CB7-4799-AAFA-E912303D4BF3}" type="presParOf" srcId="{EB67D454-A698-4D1A-AF40-E0724670C0C3}" destId="{54292938-200A-4238-AE0C-A84FE6D8495C}" srcOrd="0" destOrd="0" presId="urn:microsoft.com/office/officeart/2005/8/layout/target3"/>
    <dgm:cxn modelId="{C287D064-5317-4062-92DC-4911AB15E00D}" type="presParOf" srcId="{EB67D454-A698-4D1A-AF40-E0724670C0C3}" destId="{12EA6D41-7790-452F-BF05-AE9510DBB757}" srcOrd="1" destOrd="0" presId="urn:microsoft.com/office/officeart/2005/8/layout/target3"/>
    <dgm:cxn modelId="{C4CD69AE-639A-4582-9874-4DD06F19ABDA}" type="presParOf" srcId="{EB67D454-A698-4D1A-AF40-E0724670C0C3}" destId="{D153405A-153C-4429-81CE-4A417E869394}" srcOrd="2" destOrd="0" presId="urn:microsoft.com/office/officeart/2005/8/layout/target3"/>
    <dgm:cxn modelId="{C9041435-24CD-4472-B69D-5B81E6BC55AA}" type="presParOf" srcId="{EB67D454-A698-4D1A-AF40-E0724670C0C3}" destId="{C667E681-A09E-4ACF-B3F5-F32A0D19DC07}" srcOrd="3" destOrd="0" presId="urn:microsoft.com/office/officeart/2005/8/layout/target3"/>
    <dgm:cxn modelId="{E6378CC4-39C5-42AB-A19D-93C3DAA934EB}" type="presParOf" srcId="{EB67D454-A698-4D1A-AF40-E0724670C0C3}" destId="{8E99892C-8A07-4EFE-BD29-BDE501AA11BC}" srcOrd="4" destOrd="0" presId="urn:microsoft.com/office/officeart/2005/8/layout/target3"/>
    <dgm:cxn modelId="{2B874BCE-600C-4238-BD43-EDD7D69E0962}" type="presParOf" srcId="{EB67D454-A698-4D1A-AF40-E0724670C0C3}" destId="{7DFC8DB1-D757-4D81-8B70-3407F48AF2AF}" srcOrd="5" destOrd="0" presId="urn:microsoft.com/office/officeart/2005/8/layout/target3"/>
    <dgm:cxn modelId="{4771ECFD-5029-4AF5-966D-3EC605954571}" type="presParOf" srcId="{EB67D454-A698-4D1A-AF40-E0724670C0C3}" destId="{36EA43E5-4A81-4894-9A9A-3BBCEE10F27F}" srcOrd="6" destOrd="0" presId="urn:microsoft.com/office/officeart/2005/8/layout/target3"/>
    <dgm:cxn modelId="{BAEF07F5-44B1-4DFB-8774-9902EAA799D4}" type="presParOf" srcId="{EB67D454-A698-4D1A-AF40-E0724670C0C3}" destId="{DB619062-A3CB-4A72-9446-5D7110DDF3BC}" srcOrd="7" destOrd="0" presId="urn:microsoft.com/office/officeart/2005/8/layout/target3"/>
    <dgm:cxn modelId="{5CC6D3A3-B8B3-40E1-AD6B-0949E28B3C36}" type="presParOf" srcId="{EB67D454-A698-4D1A-AF40-E0724670C0C3}" destId="{AF9F370B-FAB2-4F58-9D3C-B029CD9A6F5E}" srcOrd="8" destOrd="0" presId="urn:microsoft.com/office/officeart/2005/8/layout/target3"/>
    <dgm:cxn modelId="{73A47238-CF41-42E3-8ABD-77459ABAA101}" type="presParOf" srcId="{EB67D454-A698-4D1A-AF40-E0724670C0C3}" destId="{929E25AB-63ED-472D-A01E-5571DC9980FF}" srcOrd="9" destOrd="0" presId="urn:microsoft.com/office/officeart/2005/8/layout/target3"/>
    <dgm:cxn modelId="{FE317671-338C-4A13-B9BC-9CC7526216A8}" type="presParOf" srcId="{EB67D454-A698-4D1A-AF40-E0724670C0C3}" destId="{D78D3B1B-B104-413F-9467-561E8D6C4FCC}" srcOrd="10" destOrd="0" presId="urn:microsoft.com/office/officeart/2005/8/layout/target3"/>
    <dgm:cxn modelId="{009EB631-1440-457D-B53D-D392F36D7E6F}" type="presParOf" srcId="{EB67D454-A698-4D1A-AF40-E0724670C0C3}" destId="{783492CA-1336-4B32-A213-320CA551CE87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92938-200A-4238-AE0C-A84FE6D8495C}">
      <dsp:nvSpPr>
        <dsp:cNvPr id="0" name=""/>
        <dsp:cNvSpPr/>
      </dsp:nvSpPr>
      <dsp:spPr>
        <a:xfrm>
          <a:off x="-66255" y="53593"/>
          <a:ext cx="5011756" cy="5011756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3405A-153C-4429-81CE-4A417E869394}">
      <dsp:nvSpPr>
        <dsp:cNvPr id="0" name=""/>
        <dsp:cNvSpPr/>
      </dsp:nvSpPr>
      <dsp:spPr>
        <a:xfrm>
          <a:off x="2505878" y="14401"/>
          <a:ext cx="5847049" cy="50117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kern="1200" dirty="0"/>
            <a:t>Доступ к сети Интернет</a:t>
          </a:r>
        </a:p>
      </dsp:txBody>
      <dsp:txXfrm>
        <a:off x="2505878" y="14401"/>
        <a:ext cx="5847049" cy="1503530"/>
      </dsp:txXfrm>
    </dsp:sp>
    <dsp:sp modelId="{8E99892C-8A07-4EFE-BD29-BDE501AA11BC}">
      <dsp:nvSpPr>
        <dsp:cNvPr id="0" name=""/>
        <dsp:cNvSpPr/>
      </dsp:nvSpPr>
      <dsp:spPr>
        <a:xfrm>
          <a:off x="877059" y="1517931"/>
          <a:ext cx="3257638" cy="3257638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FC8DB1-D757-4D81-8B70-3407F48AF2AF}">
      <dsp:nvSpPr>
        <dsp:cNvPr id="0" name=""/>
        <dsp:cNvSpPr/>
      </dsp:nvSpPr>
      <dsp:spPr>
        <a:xfrm>
          <a:off x="2499095" y="1483433"/>
          <a:ext cx="5847049" cy="32576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Наличие установленного браузера </a:t>
          </a:r>
          <a:r>
            <a:rPr lang="ru-RU" sz="2200" kern="1200" dirty="0" err="1"/>
            <a:t>Google</a:t>
          </a:r>
          <a:r>
            <a:rPr lang="ru-RU" sz="2200" kern="1200" dirty="0"/>
            <a:t> </a:t>
          </a:r>
          <a:r>
            <a:rPr lang="ru-RU" sz="2200" kern="1200" dirty="0" err="1"/>
            <a:t>Chrome</a:t>
          </a:r>
          <a:r>
            <a:rPr lang="ru-RU" sz="2200" kern="1200" dirty="0"/>
            <a:t> (версии 70.0 и выше) или </a:t>
          </a:r>
          <a:r>
            <a:rPr lang="ru-RU" sz="2200" kern="1200" dirty="0" err="1"/>
            <a:t>Internet</a:t>
          </a:r>
          <a:r>
            <a:rPr lang="ru-RU" sz="2200" kern="1200" dirty="0"/>
            <a:t> </a:t>
          </a:r>
          <a:r>
            <a:rPr lang="ru-RU" sz="2200" kern="1200" dirty="0" err="1"/>
            <a:t>Explorer</a:t>
          </a:r>
          <a:r>
            <a:rPr lang="ru-RU" sz="2200" kern="1200" dirty="0"/>
            <a:t> (версии 11 или выше)</a:t>
          </a:r>
        </a:p>
      </dsp:txBody>
      <dsp:txXfrm>
        <a:off x="2499095" y="1483433"/>
        <a:ext cx="5847049" cy="1503525"/>
      </dsp:txXfrm>
    </dsp:sp>
    <dsp:sp modelId="{DB619062-A3CB-4A72-9446-5D7110DDF3BC}">
      <dsp:nvSpPr>
        <dsp:cNvPr id="0" name=""/>
        <dsp:cNvSpPr/>
      </dsp:nvSpPr>
      <dsp:spPr>
        <a:xfrm>
          <a:off x="1754115" y="3021457"/>
          <a:ext cx="1503525" cy="1503525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9F370B-FAB2-4F58-9D3C-B029CD9A6F5E}">
      <dsp:nvSpPr>
        <dsp:cNvPr id="0" name=""/>
        <dsp:cNvSpPr/>
      </dsp:nvSpPr>
      <dsp:spPr>
        <a:xfrm>
          <a:off x="2505878" y="3021457"/>
          <a:ext cx="5847049" cy="1503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kern="1200" dirty="0"/>
            <a:t>Наличие компьютера (ноутбука, планшета), оборудованного </a:t>
          </a:r>
          <a:r>
            <a:rPr lang="ru-RU" sz="2200" kern="1200" dirty="0" err="1"/>
            <a:t>вебкамерой</a:t>
          </a:r>
          <a:r>
            <a:rPr lang="ru-RU" sz="2200" kern="1200" dirty="0"/>
            <a:t> и  микрофоном.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1" kern="1200" dirty="0">
              <a:solidFill>
                <a:schemeClr val="tx1"/>
              </a:solidFill>
            </a:rPr>
            <a:t>!!! Телефон</a:t>
          </a:r>
          <a:r>
            <a:rPr lang="en-US" sz="2200" b="1" kern="1200" dirty="0">
              <a:solidFill>
                <a:schemeClr val="tx1"/>
              </a:solidFill>
            </a:rPr>
            <a:t>/</a:t>
          </a:r>
          <a:r>
            <a:rPr lang="kk-KZ" sz="2200" b="1" kern="1200" dirty="0">
              <a:solidFill>
                <a:schemeClr val="tx1"/>
              </a:solidFill>
            </a:rPr>
            <a:t>смартфон </a:t>
          </a:r>
          <a:r>
            <a:rPr lang="ru-RU" sz="2200" b="1" kern="1200" dirty="0">
              <a:solidFill>
                <a:schemeClr val="tx1"/>
              </a:solidFill>
            </a:rPr>
            <a:t>НЕ </a:t>
          </a:r>
          <a:r>
            <a:rPr lang="kk-KZ" sz="2200" b="1" kern="1200" dirty="0">
              <a:solidFill>
                <a:schemeClr val="tx1"/>
              </a:solidFill>
            </a:rPr>
            <a:t>ПОДДЕРЖИВАЕТСЯ</a:t>
          </a:r>
          <a:endParaRPr lang="ru-RU" sz="2200" kern="1200" dirty="0"/>
        </a:p>
      </dsp:txBody>
      <dsp:txXfrm>
        <a:off x="2505878" y="3021457"/>
        <a:ext cx="5847049" cy="15035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F36C-94E1-4CAC-9A4C-7DD8624850D9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CDFD-8873-498E-8C58-73741BCEA2B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281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F36C-94E1-4CAC-9A4C-7DD8624850D9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CDFD-8873-498E-8C58-73741BCEA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085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F36C-94E1-4CAC-9A4C-7DD8624850D9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CDFD-8873-498E-8C58-73741BCEA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853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F36C-94E1-4CAC-9A4C-7DD8624850D9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CDFD-8873-498E-8C58-73741BCEA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551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F36C-94E1-4CAC-9A4C-7DD8624850D9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CDFD-8873-498E-8C58-73741BCEA2B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540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F36C-94E1-4CAC-9A4C-7DD8624850D9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CDFD-8873-498E-8C58-73741BCEA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94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F36C-94E1-4CAC-9A4C-7DD8624850D9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CDFD-8873-498E-8C58-73741BCEA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349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F36C-94E1-4CAC-9A4C-7DD8624850D9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CDFD-8873-498E-8C58-73741BCEA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21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F36C-94E1-4CAC-9A4C-7DD8624850D9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CDFD-8873-498E-8C58-73741BCEA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706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4E1F36C-94E1-4CAC-9A4C-7DD8624850D9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6FCDFD-8873-498E-8C58-73741BCEA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47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F36C-94E1-4CAC-9A4C-7DD8624850D9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CDFD-8873-498E-8C58-73741BCEA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531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24E1F36C-94E1-4CAC-9A4C-7DD8624850D9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366FCDFD-8873-498E-8C58-73741BCEA2BA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59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ntl/ru/chrome/" TargetMode="External"/><Relationship Id="rId2" Type="http://schemas.openxmlformats.org/officeDocument/2006/relationships/hyperlink" Target="https://www.google.ru/intl/ru/chrome/?brand=IXYC&amp;gclid=CjwKCAiAzNj9BRBDEiwAPsL0d-ba0Ubqa9COzHdkBXYDsH6V4lHdRLS57wTujxSzpjs9GX1hWLddFxoCQd0QAvD_BwE&amp;gclsrc=aw.d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chrome.google.com/webstore/detail/oes/gkihmdkemmjchaccfmibdddlkklfocbn" TargetMode="External"/><Relationship Id="rId4" Type="http://schemas.openxmlformats.org/officeDocument/2006/relationships/hyperlink" Target="https://chrome.google.com/webstore/detail/oes-proctoring-system/gkihmdkemmjchaccfmibdddlkklfocb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+2u5n9Wjm6sJhMjNi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dl.esil.edu.kz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mailto:appeal@esil.edu.kz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dl.esil.edu.k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25D5DD-823F-413B-BD75-9219143FD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5381" y="2345578"/>
            <a:ext cx="7543800" cy="1693219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/>
              <a:t>Инструкция </a:t>
            </a:r>
            <a:br>
              <a:rPr lang="ru-RU" sz="2700" b="1" dirty="0"/>
            </a:br>
            <a:r>
              <a:rPr lang="ru-RU" sz="2700" b="1" dirty="0"/>
              <a:t>для обучающихся </a:t>
            </a:r>
            <a:r>
              <a:rPr lang="ru-RU" altLang="ru-RU" sz="2700" b="1" spc="0" dirty="0">
                <a:solidFill>
                  <a:prstClr val="black"/>
                </a:solidFill>
              </a:rPr>
              <a:t>по сдаче государственного экзамена по дисциплине «История Казахстана»</a:t>
            </a:r>
            <a:endParaRPr lang="ru-RU" sz="2700" b="1" dirty="0">
              <a:solidFill>
                <a:schemeClr val="accent2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260736-73A6-44F5-A12D-D37149B50DA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1260634" cy="1135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395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8"/>
    </mc:Choice>
    <mc:Fallback xmlns="">
      <p:transition spd="slow" advTm="163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25D5DD-823F-413B-BD75-9219143FD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5381" y="2345578"/>
            <a:ext cx="7543800" cy="169321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2"/>
                </a:solidFill>
              </a:rPr>
              <a:t>Настройка </a:t>
            </a:r>
            <a:r>
              <a:rPr lang="ru-RU" altLang="ru-RU" sz="3600" b="1" spc="0" dirty="0">
                <a:solidFill>
                  <a:schemeClr val="accent2"/>
                </a:solidFill>
              </a:rPr>
              <a:t>прокторинг-системы «OES» 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260736-73A6-44F5-A12D-D37149B50DA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" y="925534"/>
            <a:ext cx="1260634" cy="1135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5617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E4EE50-69A1-402D-9820-D4B9BAA61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270" y="764704"/>
            <a:ext cx="6915752" cy="63757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accent2"/>
                </a:solidFill>
              </a:rPr>
              <a:t>ВАЖНО!!!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41207D-9727-402F-85B5-BD034D61B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700808"/>
            <a:ext cx="8397142" cy="4032447"/>
          </a:xfrm>
        </p:spPr>
        <p:txBody>
          <a:bodyPr>
            <a:noAutofit/>
          </a:bodyPr>
          <a:lstStyle/>
          <a:p>
            <a:pPr marL="0" indent="339329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3" panose="05040102010807070707" pitchFamily="18" charset="2"/>
              <a:buChar char=""/>
            </a:pPr>
            <a:r>
              <a:rPr lang="ru-RU" sz="2000" dirty="0">
                <a:solidFill>
                  <a:schemeClr val="tx1"/>
                </a:solidFill>
              </a:rPr>
              <a:t>Перед сдачей экзамена через прокторинг, убедитесь, что вы используете последнюю версию браузера </a:t>
            </a:r>
            <a:r>
              <a:rPr lang="en-US" sz="2000" dirty="0">
                <a:solidFill>
                  <a:schemeClr val="tx1"/>
                </a:solidFill>
              </a:rPr>
              <a:t>Google Chrome</a:t>
            </a:r>
            <a:r>
              <a:rPr lang="ru-RU" sz="2000" dirty="0">
                <a:solidFill>
                  <a:schemeClr val="tx1"/>
                </a:solidFill>
              </a:rPr>
              <a:t>, это </a:t>
            </a:r>
            <a:r>
              <a:rPr lang="ru-RU" sz="2000" b="1" dirty="0">
                <a:solidFill>
                  <a:schemeClr val="tx1"/>
                </a:solidFill>
              </a:rPr>
              <a:t>ОБЯЗАТЕЛЬНО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</a:p>
          <a:p>
            <a:pPr marL="0" indent="339329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3" panose="05040102010807070707" pitchFamily="18" charset="2"/>
              <a:buChar char=""/>
            </a:pPr>
            <a:r>
              <a:rPr lang="ru-RU" sz="2000" dirty="0">
                <a:solidFill>
                  <a:schemeClr val="tx1"/>
                </a:solidFill>
              </a:rPr>
              <a:t>Если у вас нет браузера </a:t>
            </a:r>
            <a:r>
              <a:rPr lang="en-US" sz="2000" dirty="0">
                <a:solidFill>
                  <a:schemeClr val="tx1"/>
                </a:solidFill>
              </a:rPr>
              <a:t>Google Chrome</a:t>
            </a:r>
            <a:r>
              <a:rPr lang="ru-RU" sz="2000" dirty="0">
                <a:solidFill>
                  <a:schemeClr val="tx1"/>
                </a:solidFill>
              </a:rPr>
              <a:t>, то скачайте его, перейдя по </a:t>
            </a:r>
            <a:r>
              <a:rPr lang="ru-RU" sz="20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ссылке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https://www.google.com/intl/ru/chrome/</a:t>
            </a:r>
            <a:endParaRPr lang="ru-RU" sz="2000" dirty="0">
              <a:solidFill>
                <a:schemeClr val="tx1"/>
              </a:solidFill>
            </a:endParaRPr>
          </a:p>
          <a:p>
            <a:pPr marL="0" indent="339329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3" panose="05040102010807070707" pitchFamily="18" charset="2"/>
              <a:buChar char=""/>
            </a:pPr>
            <a:r>
              <a:rPr lang="ru-RU" sz="2000" b="1" dirty="0">
                <a:solidFill>
                  <a:schemeClr val="tx1"/>
                </a:solidFill>
              </a:rPr>
              <a:t>ОБЯЗАТЕЛЬНО</a:t>
            </a:r>
            <a:r>
              <a:rPr lang="ru-RU" sz="2000" dirty="0">
                <a:solidFill>
                  <a:schemeClr val="tx1"/>
                </a:solidFill>
              </a:rPr>
              <a:t> установите расширение, перейдя по </a:t>
            </a:r>
            <a:r>
              <a:rPr lang="ru-RU" sz="20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ссылке</a:t>
            </a:r>
            <a:r>
              <a:rPr lang="ru-RU" sz="2000" dirty="0">
                <a:solidFill>
                  <a:schemeClr val="tx1"/>
                </a:solidFill>
              </a:rPr>
              <a:t>. Расширение доступно только для браузера </a:t>
            </a:r>
            <a:r>
              <a:rPr lang="en-US" sz="2000" dirty="0">
                <a:solidFill>
                  <a:schemeClr val="tx1"/>
                </a:solidFill>
              </a:rPr>
              <a:t>Google Chrome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200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https://chrome.google.com/webstore/detail/oes/gkihmdkemmjchaccfmibdddlkklfocbn</a:t>
            </a:r>
            <a:endParaRPr lang="ru-RU" sz="2000" dirty="0">
              <a:solidFill>
                <a:schemeClr val="tx1"/>
              </a:solidFill>
            </a:endParaRPr>
          </a:p>
          <a:p>
            <a:pPr marL="0" indent="339329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3" panose="05040102010807070707" pitchFamily="18" charset="2"/>
              <a:buChar char=""/>
            </a:pPr>
            <a:r>
              <a:rPr lang="ru-RU" sz="2000" dirty="0">
                <a:solidFill>
                  <a:schemeClr val="tx1"/>
                </a:solidFill>
              </a:rPr>
              <a:t>Системой можно пользоваться только через персональный компьютер (ПК) либо ноутбук (</a:t>
            </a:r>
            <a:r>
              <a:rPr lang="ru-RU" sz="2000" b="1" dirty="0">
                <a:solidFill>
                  <a:schemeClr val="tx1"/>
                </a:solidFill>
              </a:rPr>
              <a:t>Телефон</a:t>
            </a:r>
            <a:r>
              <a:rPr lang="en-US" sz="2000" b="1" dirty="0">
                <a:solidFill>
                  <a:schemeClr val="tx1"/>
                </a:solidFill>
              </a:rPr>
              <a:t>/</a:t>
            </a:r>
            <a:r>
              <a:rPr lang="kk-KZ" sz="2000" b="1" dirty="0">
                <a:solidFill>
                  <a:schemeClr val="tx1"/>
                </a:solidFill>
              </a:rPr>
              <a:t>смартфон </a:t>
            </a:r>
            <a:r>
              <a:rPr lang="ru-RU" sz="2000" b="1" dirty="0">
                <a:solidFill>
                  <a:schemeClr val="tx1"/>
                </a:solidFill>
              </a:rPr>
              <a:t>НЕ </a:t>
            </a:r>
            <a:r>
              <a:rPr lang="kk-KZ" sz="2000" b="1" dirty="0">
                <a:solidFill>
                  <a:schemeClr val="tx1"/>
                </a:solidFill>
              </a:rPr>
              <a:t>ПОДДЕРЖИВАЕТСЯ</a:t>
            </a:r>
            <a:r>
              <a:rPr lang="ru-RU" sz="2000" dirty="0">
                <a:solidFill>
                  <a:schemeClr val="tx1"/>
                </a:solidFill>
              </a:rPr>
              <a:t>)</a:t>
            </a:r>
          </a:p>
          <a:p>
            <a:pPr marL="0" indent="339329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3" panose="05040102010807070707" pitchFamily="18" charset="2"/>
              <a:buChar char=""/>
            </a:pPr>
            <a:r>
              <a:rPr lang="ru-RU" sz="2000" dirty="0">
                <a:solidFill>
                  <a:schemeClr val="tx1"/>
                </a:solidFill>
              </a:rPr>
              <a:t>НЕ ЗАКРЫВАЙТЕ вкладку браузера во время теста ни в коем случае.</a:t>
            </a:r>
          </a:p>
          <a:p>
            <a:pPr algn="just">
              <a:lnSpc>
                <a:spcPct val="120000"/>
              </a:lnSpc>
            </a:pPr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260736-73A6-44F5-A12D-D37149B50DA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6" y="204335"/>
            <a:ext cx="1260634" cy="1135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3933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2204864"/>
            <a:ext cx="3002280" cy="259991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B83969-0A08-4169-80F5-A5FD3046D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Шаг 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122700-A3BD-4886-ABBF-1056FD128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2877738"/>
            <a:ext cx="3909061" cy="102820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1800" dirty="0">
                <a:solidFill>
                  <a:prstClr val="black"/>
                </a:solidFill>
              </a:rPr>
              <a:t>Перейдите  по ссылке https://esil.oes.kz/ - выберите «</a:t>
            </a:r>
            <a:r>
              <a:rPr lang="en-US" altLang="ru-RU" sz="1800" dirty="0">
                <a:solidFill>
                  <a:prstClr val="black"/>
                </a:solidFill>
              </a:rPr>
              <a:t>dl.esil.edu</a:t>
            </a:r>
            <a:r>
              <a:rPr lang="ru-RU" altLang="ru-RU" sz="1800" dirty="0">
                <a:solidFill>
                  <a:prstClr val="black"/>
                </a:solidFill>
              </a:rPr>
              <a:t>.</a:t>
            </a:r>
            <a:r>
              <a:rPr lang="ru-RU" altLang="ru-RU" sz="1800" dirty="0" err="1">
                <a:solidFill>
                  <a:prstClr val="black"/>
                </a:solidFill>
              </a:rPr>
              <a:t>kz</a:t>
            </a:r>
            <a:r>
              <a:rPr lang="ru-RU" altLang="ru-RU" sz="1800" dirty="0">
                <a:solidFill>
                  <a:prstClr val="black"/>
                </a:solidFill>
              </a:rPr>
              <a:t>» </a:t>
            </a:r>
          </a:p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1800" dirty="0">
                <a:solidFill>
                  <a:prstClr val="black"/>
                </a:solidFill>
              </a:rPr>
              <a:t>   и нажмите кнопку «Продолжить».</a:t>
            </a:r>
          </a:p>
          <a:p>
            <a:endParaRPr lang="ru-RU" dirty="0"/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8EF3ECF6-9471-486E-B58E-ACDE7331190F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4389121" y="3391841"/>
            <a:ext cx="1674795" cy="39630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D260736-73A6-44F5-A12D-D37149B50DA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43" y="116632"/>
            <a:ext cx="1260634" cy="1135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1405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CF24C20-FCBB-468F-BC3E-01E406BB7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Шаг 2 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33522CF2-6BBD-406F-8316-EAA41C571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4767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2000" dirty="0">
                <a:solidFill>
                  <a:prstClr val="black"/>
                </a:solidFill>
              </a:rPr>
              <a:t>Далее происходит авторизация. </a:t>
            </a:r>
          </a:p>
          <a:p>
            <a:pPr marL="0" indent="44767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ru-RU" altLang="ru-RU" sz="2000" dirty="0">
              <a:solidFill>
                <a:prstClr val="black"/>
              </a:solidFill>
            </a:endParaRPr>
          </a:p>
          <a:p>
            <a:pPr marL="0" indent="447675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2000" dirty="0">
                <a:solidFill>
                  <a:prstClr val="black"/>
                </a:solidFill>
              </a:rPr>
              <a:t>Система проверит:</a:t>
            </a:r>
          </a:p>
          <a:p>
            <a:pPr marL="0" lvl="0" indent="4476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ru-RU" altLang="ru-RU" sz="2000" dirty="0">
                <a:solidFill>
                  <a:prstClr val="black"/>
                </a:solidFill>
              </a:rPr>
              <a:t> Совместимость браузера;</a:t>
            </a:r>
          </a:p>
          <a:p>
            <a:pPr marL="0" lvl="0" indent="4476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ru-RU" altLang="ru-RU" sz="2000" dirty="0">
                <a:solidFill>
                  <a:prstClr val="black"/>
                </a:solidFill>
              </a:rPr>
              <a:t> Наличие установленного расширения;</a:t>
            </a:r>
          </a:p>
          <a:p>
            <a:pPr marL="0" lvl="0" indent="4476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ru-RU" altLang="ru-RU" sz="2000" dirty="0">
                <a:solidFill>
                  <a:prstClr val="black"/>
                </a:solidFill>
              </a:rPr>
              <a:t> Авторизация в </a:t>
            </a:r>
            <a:r>
              <a:rPr lang="en-US" altLang="ru-RU" sz="2000" dirty="0">
                <a:solidFill>
                  <a:prstClr val="black"/>
                </a:solidFill>
              </a:rPr>
              <a:t>dl.esil.edu</a:t>
            </a:r>
            <a:r>
              <a:rPr lang="ru-RU" altLang="ru-RU" sz="2000" dirty="0">
                <a:solidFill>
                  <a:prstClr val="black"/>
                </a:solidFill>
              </a:rPr>
              <a:t>.</a:t>
            </a:r>
            <a:r>
              <a:rPr lang="ru-RU" altLang="ru-RU" sz="2000" dirty="0" err="1">
                <a:solidFill>
                  <a:prstClr val="black"/>
                </a:solidFill>
              </a:rPr>
              <a:t>kz</a:t>
            </a:r>
            <a:r>
              <a:rPr lang="ru-RU" altLang="ru-RU" sz="2000" dirty="0">
                <a:solidFill>
                  <a:prstClr val="black"/>
                </a:solidFill>
              </a:rPr>
              <a:t> </a:t>
            </a:r>
          </a:p>
          <a:p>
            <a:pPr marL="0" indent="4476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None/>
              <a:defRPr/>
            </a:pPr>
            <a:r>
              <a:rPr lang="ru-RU" altLang="ru-RU" sz="2000" b="1" dirty="0">
                <a:solidFill>
                  <a:prstClr val="black"/>
                </a:solidFill>
              </a:rPr>
              <a:t>(система попросит авторизоваться, авторизуйтесь в uef-astana.kz и нажмите повторить)</a:t>
            </a:r>
          </a:p>
          <a:p>
            <a:pPr marL="0" lvl="0" indent="447675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ru-RU" altLang="ru-RU" sz="2000" dirty="0">
                <a:solidFill>
                  <a:prstClr val="black"/>
                </a:solidFill>
              </a:rPr>
              <a:t> Назначенный экзамен</a:t>
            </a:r>
            <a:endParaRPr lang="ru-RU" sz="2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260736-73A6-44F5-A12D-D37149B50DA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23" y="117508"/>
            <a:ext cx="1260634" cy="1135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>
            <a:extLst>
              <a:ext uri="{FF2B5EF4-FFF2-40B4-BE49-F238E27FC236}">
                <a16:creationId xmlns:a16="http://schemas.microsoft.com/office/drawing/2014/main" id="{3E2D0871-B543-4FE9-9D76-69AFF9DFC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1998" y="4212132"/>
            <a:ext cx="577111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r" defTabSz="68580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Затем </a:t>
            </a:r>
            <a:r>
              <a:rPr lang="ru-RU" altLang="ru-RU" sz="1500" b="1" dirty="0">
                <a:solidFill>
                  <a:prstClr val="black"/>
                </a:solidFill>
                <a:latin typeface="+mn-lt"/>
              </a:rPr>
              <a:t>«Продолжить»</a:t>
            </a:r>
          </a:p>
        </p:txBody>
      </p:sp>
      <p:pic>
        <p:nvPicPr>
          <p:cNvPr id="24579" name="Рисунок 2">
            <a:extLst>
              <a:ext uri="{FF2B5EF4-FFF2-40B4-BE49-F238E27FC236}">
                <a16:creationId xmlns:a16="http://schemas.microsoft.com/office/drawing/2014/main" id="{25C23869-E34D-46BC-B8FE-EF945BBC3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14" y="2251006"/>
            <a:ext cx="6265595" cy="11560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4581" name="Рисунок 5">
            <a:extLst>
              <a:ext uri="{FF2B5EF4-FFF2-40B4-BE49-F238E27FC236}">
                <a16:creationId xmlns:a16="http://schemas.microsoft.com/office/drawing/2014/main" id="{362E2565-A1D0-4597-B3D6-63730D9842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42" y="3804282"/>
            <a:ext cx="6265595" cy="1190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Стрелка вверх 6">
            <a:extLst>
              <a:ext uri="{FF2B5EF4-FFF2-40B4-BE49-F238E27FC236}">
                <a16:creationId xmlns:a16="http://schemas.microsoft.com/office/drawing/2014/main" id="{E031CDD1-8BAA-4E62-9939-423543D8A138}"/>
              </a:ext>
            </a:extLst>
          </p:cNvPr>
          <p:cNvSpPr/>
          <p:nvPr/>
        </p:nvSpPr>
        <p:spPr>
          <a:xfrm rot="18829575">
            <a:off x="6207377" y="3144249"/>
            <a:ext cx="242271" cy="35228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Стрелка вверх 7">
            <a:extLst>
              <a:ext uri="{FF2B5EF4-FFF2-40B4-BE49-F238E27FC236}">
                <a16:creationId xmlns:a16="http://schemas.microsoft.com/office/drawing/2014/main" id="{C26F3F6F-EE21-4B6C-8C9B-BC3D40B6CAEC}"/>
              </a:ext>
            </a:extLst>
          </p:cNvPr>
          <p:cNvSpPr/>
          <p:nvPr/>
        </p:nvSpPr>
        <p:spPr>
          <a:xfrm rot="19062877">
            <a:off x="4204324" y="4742130"/>
            <a:ext cx="234629" cy="36591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52187" y="521682"/>
            <a:ext cx="13721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-38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Шаг 3</a:t>
            </a:r>
            <a:r>
              <a:rPr lang="ru-RU" sz="3600" b="1" dirty="0">
                <a:latin typeface="+mj-lt"/>
              </a:rPr>
              <a:t> </a:t>
            </a:r>
            <a:endParaRPr lang="en-US" sz="3600" b="1" dirty="0">
              <a:latin typeface="+mj-lt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11727" y="2079209"/>
            <a:ext cx="860782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Прямоугольник 1">
            <a:extLst>
              <a:ext uri="{FF2B5EF4-FFF2-40B4-BE49-F238E27FC236}">
                <a16:creationId xmlns:a16="http://schemas.microsoft.com/office/drawing/2014/main" id="{3E2D0871-B543-4FE9-9D76-69AFF9DFC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1357" y="521682"/>
            <a:ext cx="577111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r" defTabSz="68580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ru-RU" altLang="ru-RU" sz="2000" dirty="0">
                <a:solidFill>
                  <a:prstClr val="black"/>
                </a:solidFill>
                <a:latin typeface="+mn-lt"/>
              </a:rPr>
              <a:t>Перед экзаменом система проведет предварительную проверку компьютера для доступа к системе идентификации. Нажмите на кнопку </a:t>
            </a:r>
            <a:r>
              <a:rPr lang="ru-RU" altLang="ru-RU" sz="2000" b="1" dirty="0">
                <a:solidFill>
                  <a:prstClr val="black"/>
                </a:solidFill>
                <a:latin typeface="+mn-lt"/>
              </a:rPr>
              <a:t>«Начать проверку»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D260736-73A6-44F5-A12D-D37149B50DA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8" y="276920"/>
            <a:ext cx="1260634" cy="1135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>
            <a:extLst>
              <a:ext uri="{FF2B5EF4-FFF2-40B4-BE49-F238E27FC236}">
                <a16:creationId xmlns:a16="http://schemas.microsoft.com/office/drawing/2014/main" id="{3A63A70B-73BA-4CF6-B5F8-84B4D39FE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727" y="2258193"/>
            <a:ext cx="478189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ru-RU" altLang="ru-RU" sz="2000" dirty="0">
                <a:solidFill>
                  <a:prstClr val="black"/>
                </a:solidFill>
                <a:latin typeface="+mn-lt"/>
              </a:rPr>
              <a:t>Поместите лицо в овал и нажмите на кнопку </a:t>
            </a:r>
            <a:r>
              <a:rPr lang="ru-RU" altLang="ru-RU" sz="2000" b="1" dirty="0">
                <a:solidFill>
                  <a:prstClr val="black"/>
                </a:solidFill>
                <a:latin typeface="+mn-lt"/>
              </a:rPr>
              <a:t>«Сделать фото».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ru-RU" altLang="ru-RU" sz="2000" dirty="0">
                <a:solidFill>
                  <a:prstClr val="black"/>
                </a:solidFill>
                <a:latin typeface="+mn-lt"/>
              </a:rPr>
              <a:t>Это фото используется для аутентификации личности студента.</a:t>
            </a:r>
          </a:p>
        </p:txBody>
      </p:sp>
      <p:pic>
        <p:nvPicPr>
          <p:cNvPr id="25603" name="Рисунок 2">
            <a:extLst>
              <a:ext uri="{FF2B5EF4-FFF2-40B4-BE49-F238E27FC236}">
                <a16:creationId xmlns:a16="http://schemas.microsoft.com/office/drawing/2014/main" id="{F997E478-0519-441E-A039-7A8FEED03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18" y="3760615"/>
            <a:ext cx="2912567" cy="2260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Прямоугольник 3">
            <a:extLst>
              <a:ext uri="{FF2B5EF4-FFF2-40B4-BE49-F238E27FC236}">
                <a16:creationId xmlns:a16="http://schemas.microsoft.com/office/drawing/2014/main" id="{13E82E28-12BC-44E2-9044-CE45B0D7E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0786" y="2258193"/>
            <a:ext cx="381969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ru-RU" altLang="ru-RU" sz="2000" dirty="0">
                <a:solidFill>
                  <a:prstClr val="black"/>
                </a:solidFill>
                <a:latin typeface="+mn-lt"/>
              </a:rPr>
              <a:t>Нажмите на кнопку </a:t>
            </a:r>
            <a:r>
              <a:rPr lang="ru-RU" altLang="ru-RU" sz="2000" b="1" dirty="0">
                <a:solidFill>
                  <a:prstClr val="black"/>
                </a:solidFill>
                <a:latin typeface="+mn-lt"/>
              </a:rPr>
              <a:t>«Отправить». </a:t>
            </a:r>
            <a:endParaRPr lang="ru-RU" altLang="ru-RU" sz="2000" dirty="0">
              <a:solidFill>
                <a:prstClr val="black"/>
              </a:solidFill>
              <a:latin typeface="+mn-lt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ru-RU" altLang="ru-RU" sz="2000" dirty="0">
                <a:solidFill>
                  <a:prstClr val="black"/>
                </a:solidFill>
                <a:latin typeface="+mn-lt"/>
              </a:rPr>
              <a:t>(или «Назад», чтобы сфотографироваться заново)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ru-RU" altLang="ru-RU" sz="2000" dirty="0">
                <a:solidFill>
                  <a:prstClr val="black"/>
                </a:solidFill>
                <a:latin typeface="+mn-lt"/>
              </a:rPr>
              <a:t> </a:t>
            </a:r>
          </a:p>
        </p:txBody>
      </p:sp>
      <p:pic>
        <p:nvPicPr>
          <p:cNvPr id="25605" name="Рисунок 4">
            <a:extLst>
              <a:ext uri="{FF2B5EF4-FFF2-40B4-BE49-F238E27FC236}">
                <a16:creationId xmlns:a16="http://schemas.microsoft.com/office/drawing/2014/main" id="{CA688785-7300-4A18-9BFA-EF7EE3B52F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653075"/>
            <a:ext cx="3071165" cy="2386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трелка вверх 9">
            <a:extLst>
              <a:ext uri="{FF2B5EF4-FFF2-40B4-BE49-F238E27FC236}">
                <a16:creationId xmlns:a16="http://schemas.microsoft.com/office/drawing/2014/main" id="{C26F3F6F-EE21-4B6C-8C9B-BC3D40B6CAEC}"/>
              </a:ext>
            </a:extLst>
          </p:cNvPr>
          <p:cNvSpPr/>
          <p:nvPr/>
        </p:nvSpPr>
        <p:spPr>
          <a:xfrm rot="19062877">
            <a:off x="2548310" y="4783322"/>
            <a:ext cx="217430" cy="34140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Стрелка вверх 10">
            <a:extLst>
              <a:ext uri="{FF2B5EF4-FFF2-40B4-BE49-F238E27FC236}">
                <a16:creationId xmlns:a16="http://schemas.microsoft.com/office/drawing/2014/main" id="{C26F3F6F-EE21-4B6C-8C9B-BC3D40B6CAEC}"/>
              </a:ext>
            </a:extLst>
          </p:cNvPr>
          <p:cNvSpPr/>
          <p:nvPr/>
        </p:nvSpPr>
        <p:spPr>
          <a:xfrm rot="19062877">
            <a:off x="8369001" y="5184784"/>
            <a:ext cx="234629" cy="36591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D260736-73A6-44F5-A12D-D37149B50DA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04" y="387307"/>
            <a:ext cx="1260634" cy="113585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1408510" y="516544"/>
            <a:ext cx="65696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-38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Шаг 4</a:t>
            </a:r>
            <a:r>
              <a:rPr lang="ru-RU" sz="3600" dirty="0">
                <a:latin typeface="+mj-lt"/>
              </a:rPr>
              <a:t> </a:t>
            </a:r>
            <a:endParaRPr lang="en-US" sz="3600" dirty="0">
              <a:latin typeface="+mj-lt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11727" y="2079209"/>
            <a:ext cx="860782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1">
            <a:extLst>
              <a:ext uri="{FF2B5EF4-FFF2-40B4-BE49-F238E27FC236}">
                <a16:creationId xmlns:a16="http://schemas.microsoft.com/office/drawing/2014/main" id="{9C0626B3-143A-435D-9839-97B42FE24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727" y="2134035"/>
            <a:ext cx="368477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ru-RU" altLang="ru-RU" sz="1350" dirty="0">
                <a:solidFill>
                  <a:prstClr val="black"/>
                </a:solidFill>
                <a:latin typeface="+mn-lt"/>
              </a:rPr>
              <a:t>Выберите свой экзамен (тест) и нажмите на кнопку </a:t>
            </a:r>
            <a:r>
              <a:rPr lang="ru-RU" altLang="ru-RU" sz="1350" b="1" dirty="0">
                <a:solidFill>
                  <a:prstClr val="black"/>
                </a:solidFill>
                <a:latin typeface="+mn-lt"/>
              </a:rPr>
              <a:t>«Продолжить»</a:t>
            </a:r>
          </a:p>
        </p:txBody>
      </p:sp>
      <p:pic>
        <p:nvPicPr>
          <p:cNvPr id="26627" name="Рисунок 2">
            <a:extLst>
              <a:ext uri="{FF2B5EF4-FFF2-40B4-BE49-F238E27FC236}">
                <a16:creationId xmlns:a16="http://schemas.microsoft.com/office/drawing/2014/main" id="{8A581932-F266-4827-9CEF-BBE139521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87" y="2851338"/>
            <a:ext cx="3304723" cy="2498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верх 3">
            <a:extLst>
              <a:ext uri="{FF2B5EF4-FFF2-40B4-BE49-F238E27FC236}">
                <a16:creationId xmlns:a16="http://schemas.microsoft.com/office/drawing/2014/main" id="{8F16FCFB-C9CC-4560-9A3F-68E9457FB6DC}"/>
              </a:ext>
            </a:extLst>
          </p:cNvPr>
          <p:cNvSpPr/>
          <p:nvPr/>
        </p:nvSpPr>
        <p:spPr>
          <a:xfrm rot="18363906">
            <a:off x="3086032" y="3960489"/>
            <a:ext cx="247916" cy="28010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ru-RU" sz="1350" dirty="0">
                <a:solidFill>
                  <a:schemeClr val="tx1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26629" name="Прямоугольник 4">
            <a:extLst>
              <a:ext uri="{FF2B5EF4-FFF2-40B4-BE49-F238E27FC236}">
                <a16:creationId xmlns:a16="http://schemas.microsoft.com/office/drawing/2014/main" id="{E3CE244E-7D83-4EC2-BEAC-94339AE6A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8635" y="4409187"/>
            <a:ext cx="2209596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ru-RU" altLang="ru-RU" sz="1350" b="1" dirty="0">
                <a:solidFill>
                  <a:prstClr val="black"/>
                </a:solidFill>
                <a:latin typeface="+mn-lt"/>
              </a:rPr>
              <a:t>Разрешите</a:t>
            </a:r>
            <a:r>
              <a:rPr lang="ru-RU" altLang="ru-RU" sz="1350" dirty="0">
                <a:solidFill>
                  <a:prstClr val="black"/>
                </a:solidFill>
                <a:latin typeface="+mn-lt"/>
              </a:rPr>
              <a:t> доступ к веб-камере, микрофону и экрану в всплывающих окнах в правом верхнем углу.</a:t>
            </a:r>
          </a:p>
        </p:txBody>
      </p:sp>
      <p:pic>
        <p:nvPicPr>
          <p:cNvPr id="26630" name="Рисунок 5">
            <a:extLst>
              <a:ext uri="{FF2B5EF4-FFF2-40B4-BE49-F238E27FC236}">
                <a16:creationId xmlns:a16="http://schemas.microsoft.com/office/drawing/2014/main" id="{A25D0533-8A94-43C5-B61B-8F353678D6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973" y="2193612"/>
            <a:ext cx="1916426" cy="2092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верх 6">
            <a:extLst>
              <a:ext uri="{FF2B5EF4-FFF2-40B4-BE49-F238E27FC236}">
                <a16:creationId xmlns:a16="http://schemas.microsoft.com/office/drawing/2014/main" id="{8F16FCFB-C9CC-4560-9A3F-68E9457FB6DC}"/>
              </a:ext>
            </a:extLst>
          </p:cNvPr>
          <p:cNvSpPr/>
          <p:nvPr/>
        </p:nvSpPr>
        <p:spPr>
          <a:xfrm rot="18363906">
            <a:off x="2463135" y="4986598"/>
            <a:ext cx="247916" cy="28010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ru-RU" sz="1350" dirty="0">
                <a:solidFill>
                  <a:schemeClr val="tx1"/>
                </a:solidFill>
                <a:latin typeface="Calibri" panose="020F0502020204030204"/>
              </a:rPr>
              <a:t>2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0891" y="2218999"/>
            <a:ext cx="2436019" cy="900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трелка вверх 8">
            <a:extLst>
              <a:ext uri="{FF2B5EF4-FFF2-40B4-BE49-F238E27FC236}">
                <a16:creationId xmlns:a16="http://schemas.microsoft.com/office/drawing/2014/main" id="{8F16FCFB-C9CC-4560-9A3F-68E9457FB6DC}"/>
              </a:ext>
            </a:extLst>
          </p:cNvPr>
          <p:cNvSpPr/>
          <p:nvPr/>
        </p:nvSpPr>
        <p:spPr>
          <a:xfrm rot="18363906">
            <a:off x="8048754" y="2843624"/>
            <a:ext cx="221921" cy="36538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ru-RU" sz="1350" dirty="0">
              <a:solidFill>
                <a:schemeClr val="tx1"/>
              </a:solidFill>
              <a:latin typeface="Calibri" panose="020F0502020204030204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0890" y="3314093"/>
            <a:ext cx="2436019" cy="900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Стрелка вверх 11">
            <a:extLst>
              <a:ext uri="{FF2B5EF4-FFF2-40B4-BE49-F238E27FC236}">
                <a16:creationId xmlns:a16="http://schemas.microsoft.com/office/drawing/2014/main" id="{8F16FCFB-C9CC-4560-9A3F-68E9457FB6DC}"/>
              </a:ext>
            </a:extLst>
          </p:cNvPr>
          <p:cNvSpPr/>
          <p:nvPr/>
        </p:nvSpPr>
        <p:spPr>
          <a:xfrm rot="18363906">
            <a:off x="8064955" y="3944390"/>
            <a:ext cx="195755" cy="3540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ru-RU" sz="1350" dirty="0">
              <a:solidFill>
                <a:schemeClr val="tx1"/>
              </a:solidFill>
              <a:latin typeface="Calibri" panose="020F0502020204030204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0890" y="4409187"/>
            <a:ext cx="2436019" cy="900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Стрелка вверх 13">
            <a:extLst>
              <a:ext uri="{FF2B5EF4-FFF2-40B4-BE49-F238E27FC236}">
                <a16:creationId xmlns:a16="http://schemas.microsoft.com/office/drawing/2014/main" id="{8F16FCFB-C9CC-4560-9A3F-68E9457FB6DC}"/>
              </a:ext>
            </a:extLst>
          </p:cNvPr>
          <p:cNvSpPr/>
          <p:nvPr/>
        </p:nvSpPr>
        <p:spPr>
          <a:xfrm rot="18363906">
            <a:off x="8067566" y="5059644"/>
            <a:ext cx="205078" cy="3582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ru-RU" sz="1350" dirty="0">
              <a:solidFill>
                <a:schemeClr val="tx1"/>
              </a:solidFill>
              <a:latin typeface="Calibri" panose="020F0502020204030204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D260736-73A6-44F5-A12D-D37149B50DA9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27" y="220887"/>
            <a:ext cx="1260634" cy="11358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311727" y="2079209"/>
            <a:ext cx="860782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173555" y="550421"/>
            <a:ext cx="4562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-38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Шаг 5</a:t>
            </a:r>
            <a:r>
              <a:rPr lang="ru-RU" sz="3600" dirty="0">
                <a:latin typeface="+mj-lt"/>
              </a:rPr>
              <a:t> </a:t>
            </a:r>
            <a:endParaRPr lang="en-US" sz="3600" dirty="0">
              <a:latin typeface="+mj-lt"/>
            </a:endParaRP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>
            <a:extLst>
              <a:ext uri="{FF2B5EF4-FFF2-40B4-BE49-F238E27FC236}">
                <a16:creationId xmlns:a16="http://schemas.microsoft.com/office/drawing/2014/main" id="{42F1EBCF-0B84-4706-904D-397140F31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773" y="2261401"/>
            <a:ext cx="2822809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r" defTabSz="68580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На следующей странице нажмите на кнопку </a:t>
            </a:r>
            <a:r>
              <a:rPr lang="ru-RU" altLang="ru-RU" sz="1500" b="1" dirty="0">
                <a:solidFill>
                  <a:prstClr val="black"/>
                </a:solidFill>
                <a:latin typeface="+mn-lt"/>
              </a:rPr>
              <a:t>«Перейти к экзамену»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, после чего система перенаправит Вас в страницу экзамена.</a:t>
            </a:r>
          </a:p>
        </p:txBody>
      </p:sp>
      <p:pic>
        <p:nvPicPr>
          <p:cNvPr id="27651" name="Рисунок 2">
            <a:extLst>
              <a:ext uri="{FF2B5EF4-FFF2-40B4-BE49-F238E27FC236}">
                <a16:creationId xmlns:a16="http://schemas.microsoft.com/office/drawing/2014/main" id="{6E8F0B8C-D277-4138-B33C-0B5A2D820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792" y="2182470"/>
            <a:ext cx="5598622" cy="1256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верх 3">
            <a:extLst>
              <a:ext uri="{FF2B5EF4-FFF2-40B4-BE49-F238E27FC236}">
                <a16:creationId xmlns:a16="http://schemas.microsoft.com/office/drawing/2014/main" id="{CB6FE7AA-C532-489C-8408-9B3313B82617}"/>
              </a:ext>
            </a:extLst>
          </p:cNvPr>
          <p:cNvSpPr/>
          <p:nvPr/>
        </p:nvSpPr>
        <p:spPr>
          <a:xfrm rot="18135729">
            <a:off x="6317782" y="2806739"/>
            <a:ext cx="232172" cy="2774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653" name="Прямоугольник 4">
            <a:extLst>
              <a:ext uri="{FF2B5EF4-FFF2-40B4-BE49-F238E27FC236}">
                <a16:creationId xmlns:a16="http://schemas.microsoft.com/office/drawing/2014/main" id="{BFAD6270-203A-484A-B182-2B3685BB0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3128" y="4581128"/>
            <a:ext cx="26289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Далее откроется тест (экзамен) для сдачи. Выполните тест (экзамен).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51720" y="722137"/>
            <a:ext cx="57683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-38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Шаг 6 </a:t>
            </a:r>
            <a:endParaRPr lang="en-US" sz="3600" b="1" spc="-38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D260736-73A6-44F5-A12D-D37149B50DA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31" y="293343"/>
            <a:ext cx="1260634" cy="11358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11727" y="2079209"/>
            <a:ext cx="860782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416" y="3861048"/>
            <a:ext cx="5976916" cy="2065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1">
            <a:extLst>
              <a:ext uri="{FF2B5EF4-FFF2-40B4-BE49-F238E27FC236}">
                <a16:creationId xmlns:a16="http://schemas.microsoft.com/office/drawing/2014/main" id="{4B854624-CE20-4BEF-9369-5AEBF6151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466" y="2280901"/>
            <a:ext cx="326066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Для того чтобы завершить экзамен с прокторингом, нажмите на кнопку </a:t>
            </a:r>
            <a:r>
              <a:rPr lang="ru-RU" altLang="ru-RU" sz="1500" b="1" dirty="0">
                <a:solidFill>
                  <a:prstClr val="black"/>
                </a:solidFill>
                <a:latin typeface="+mn-lt"/>
              </a:rPr>
              <a:t>«Закончить попытку».</a:t>
            </a:r>
          </a:p>
        </p:txBody>
      </p:sp>
      <p:sp>
        <p:nvSpPr>
          <p:cNvPr id="28676" name="Прямоугольник 3">
            <a:extLst>
              <a:ext uri="{FF2B5EF4-FFF2-40B4-BE49-F238E27FC236}">
                <a16:creationId xmlns:a16="http://schemas.microsoft.com/office/drawing/2014/main" id="{27860A8C-2B1A-48F8-B7A4-65944A956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6239" y="1339454"/>
            <a:ext cx="4816078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После завершения экзамена система перенаправит Вас на </a:t>
            </a:r>
            <a:r>
              <a:rPr lang="ru-RU" altLang="ru-RU" sz="1500" b="1" dirty="0">
                <a:solidFill>
                  <a:prstClr val="black"/>
                </a:solidFill>
                <a:latin typeface="+mn-lt"/>
              </a:rPr>
              <a:t>эту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 страницу.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Если Вам нужно сдать еще один экзамен следом, то нажмите на кнопку «Начать другой экзамен». Если нет, то Вы </a:t>
            </a:r>
            <a:r>
              <a:rPr lang="ru-RU" altLang="ru-RU" sz="1500" b="1" dirty="0">
                <a:solidFill>
                  <a:prstClr val="black"/>
                </a:solidFill>
                <a:latin typeface="+mn-lt"/>
              </a:rPr>
              <a:t>можете закрыть </a:t>
            </a:r>
            <a:r>
              <a:rPr lang="ru-RU" altLang="ru-RU" sz="1500" dirty="0">
                <a:solidFill>
                  <a:prstClr val="black"/>
                </a:solidFill>
                <a:latin typeface="+mn-lt"/>
              </a:rPr>
              <a:t>вкладку браузера.</a:t>
            </a:r>
          </a:p>
        </p:txBody>
      </p:sp>
      <p:pic>
        <p:nvPicPr>
          <p:cNvPr id="28677" name="Рисунок 4">
            <a:extLst>
              <a:ext uri="{FF2B5EF4-FFF2-40B4-BE49-F238E27FC236}">
                <a16:creationId xmlns:a16="http://schemas.microsoft.com/office/drawing/2014/main" id="{74899298-81F1-4943-AFFC-5480704694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485" y="2839836"/>
            <a:ext cx="4572980" cy="2294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547664" y="508104"/>
            <a:ext cx="13143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-38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Шаг 7 </a:t>
            </a:r>
            <a:endParaRPr lang="en-US" sz="3600" b="1" spc="-38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D260736-73A6-44F5-A12D-D37149B50DA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73" y="263342"/>
            <a:ext cx="1260634" cy="11358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311727" y="2079209"/>
            <a:ext cx="364097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02" y="3540051"/>
            <a:ext cx="2965796" cy="1619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трелка вверх 6">
            <a:extLst>
              <a:ext uri="{FF2B5EF4-FFF2-40B4-BE49-F238E27FC236}">
                <a16:creationId xmlns:a16="http://schemas.microsoft.com/office/drawing/2014/main" id="{CB6FE7AA-C532-489C-8408-9B3313B82617}"/>
              </a:ext>
            </a:extLst>
          </p:cNvPr>
          <p:cNvSpPr/>
          <p:nvPr/>
        </p:nvSpPr>
        <p:spPr>
          <a:xfrm rot="18135729">
            <a:off x="1970878" y="4486238"/>
            <a:ext cx="232172" cy="2774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ru-RU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5914" y="734256"/>
            <a:ext cx="6851104" cy="504056"/>
          </a:xfrm>
        </p:spPr>
        <p:txBody>
          <a:bodyPr>
            <a:noAutofit/>
          </a:bodyPr>
          <a:lstStyle/>
          <a:p>
            <a:pPr algn="ctr"/>
            <a:r>
              <a:rPr lang="ru-RU" sz="3600" b="1" spc="-150" dirty="0">
                <a:solidFill>
                  <a:schemeClr val="accent2"/>
                </a:solidFill>
              </a:rPr>
              <a:t>Возможные проблемы</a:t>
            </a:r>
            <a:endParaRPr lang="ru-RU" sz="3600" dirty="0">
              <a:solidFill>
                <a:schemeClr val="accent2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085" y="2060849"/>
            <a:ext cx="285180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844824"/>
            <a:ext cx="51845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2438" algn="just">
              <a:buFont typeface="Arial" pitchFamily="34" charset="0"/>
              <a:buChar char="•"/>
            </a:pPr>
            <a:r>
              <a:rPr lang="ru-RU" sz="2000" dirty="0"/>
              <a:t>В случае сбоев в работе оборудования и канала связи, отключения электропитания, свяжитесь с тех. поддержкой в рабочие часы для того, чтобы вернуть вашу экзаменационную попытку, вам будет дана возможность пересдачи в другой день, но не более 2 раз.  </a:t>
            </a:r>
          </a:p>
          <a:p>
            <a:pPr indent="452438" algn="just">
              <a:buFont typeface="Arial" pitchFamily="34" charset="0"/>
              <a:buChar char="•"/>
            </a:pPr>
            <a:r>
              <a:rPr lang="ru-RU" sz="2000" i="1" dirty="0"/>
              <a:t>Чат т</a:t>
            </a:r>
            <a:r>
              <a:rPr lang="ru-RU" sz="2000" dirty="0"/>
              <a:t>ехнической поддержки</a:t>
            </a:r>
            <a:r>
              <a:rPr lang="en-US" sz="2000" dirty="0"/>
              <a:t>:</a:t>
            </a:r>
            <a:r>
              <a:rPr lang="ru-RU" sz="2000" dirty="0"/>
              <a:t> </a:t>
            </a:r>
            <a:r>
              <a:rPr lang="en-US" sz="2000" b="1" i="1" dirty="0">
                <a:hlinkClick r:id="rId3"/>
              </a:rPr>
              <a:t>https://t.me/+2u5n9Wjm6sJhMjNi</a:t>
            </a:r>
            <a:endParaRPr lang="ru-RU" sz="2000" b="1" i="1" dirty="0"/>
          </a:p>
          <a:p>
            <a:pPr indent="452438" algn="just">
              <a:buFont typeface="Arial" pitchFamily="34" charset="0"/>
              <a:buChar char="•"/>
            </a:pPr>
            <a:r>
              <a:rPr lang="ru-RU" sz="2000" i="1" dirty="0"/>
              <a:t>Можно звонить и писать координатору</a:t>
            </a:r>
          </a:p>
          <a:p>
            <a:pPr algn="just"/>
            <a:r>
              <a:rPr lang="ru-RU" sz="2000" b="1" i="1" dirty="0">
                <a:solidFill>
                  <a:srgbClr val="FF0000"/>
                </a:solidFill>
              </a:rPr>
              <a:t>+7 707 372 5777  (в рабочее время)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2BDFA2E-4EEA-4D35-B336-27F1F92A7B6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80" y="0"/>
            <a:ext cx="1260634" cy="1135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6013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5585D75-7CEC-407A-81C7-A1E5B975BD7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15616" y="1124744"/>
            <a:ext cx="7632848" cy="4896917"/>
          </a:xfrm>
        </p:spPr>
        <p:txBody>
          <a:bodyPr>
            <a:normAutofit fontScale="70000" lnSpcReduction="20000"/>
          </a:bodyPr>
          <a:lstStyle/>
          <a:p>
            <a:pPr marL="0" indent="447675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3" panose="05040102010807070707" pitchFamily="18" charset="2"/>
              <a:buChar char=""/>
              <a:defRPr/>
            </a:pPr>
            <a:r>
              <a:rPr lang="ru-RU" sz="2800" dirty="0">
                <a:solidFill>
                  <a:schemeClr val="tx1"/>
                </a:solidFill>
              </a:rPr>
              <a:t>Обучающиеся 1 курса бакалавриата (на базе </a:t>
            </a:r>
            <a:r>
              <a:rPr lang="ru-RU" sz="2800" dirty="0" err="1">
                <a:solidFill>
                  <a:schemeClr val="tx1"/>
                </a:solidFill>
              </a:rPr>
              <a:t>ТиПО</a:t>
            </a:r>
            <a:r>
              <a:rPr lang="ru-RU" sz="2800" dirty="0">
                <a:solidFill>
                  <a:schemeClr val="tx1"/>
                </a:solidFill>
              </a:rPr>
              <a:t>) всех направлений подготовки кадров сдают государственный экзамен по дисциплине «История Казахстана» по ее завершению, в том же академическом периоде.</a:t>
            </a:r>
          </a:p>
          <a:p>
            <a:pPr marL="0" indent="447675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3" panose="05040102010807070707" pitchFamily="18" charset="2"/>
              <a:buChar char=""/>
              <a:defRPr/>
            </a:pPr>
            <a:r>
              <a:rPr lang="ru-RU" altLang="ru-RU" sz="2800" dirty="0">
                <a:solidFill>
                  <a:schemeClr val="tx1"/>
                </a:solidFill>
              </a:rPr>
              <a:t>Государственный экзамен по дисциплине «История Казахстана» в период экзаменационной сессии будет проводиться в форме тестирования удаленно на базе образовательного портала </a:t>
            </a:r>
            <a:r>
              <a:rPr lang="en-US" altLang="ru-RU" sz="2800" dirty="0">
                <a:solidFill>
                  <a:schemeClr val="tx1"/>
                </a:solidFill>
                <a:hlinkClick r:id="rId2"/>
              </a:rPr>
              <a:t>http://dl.esil.edu.kz/</a:t>
            </a:r>
            <a:r>
              <a:rPr lang="ru-RU" altLang="ru-RU" sz="2800" dirty="0">
                <a:solidFill>
                  <a:schemeClr val="tx1"/>
                </a:solidFill>
              </a:rPr>
              <a:t> с использованием  прокторинг-системы «</a:t>
            </a:r>
            <a:r>
              <a:rPr lang="en-US" altLang="ru-RU" sz="2800" dirty="0">
                <a:solidFill>
                  <a:schemeClr val="tx1"/>
                </a:solidFill>
              </a:rPr>
              <a:t>OES» </a:t>
            </a:r>
            <a:endParaRPr lang="ru-RU" altLang="ru-RU" sz="2800" dirty="0">
              <a:solidFill>
                <a:schemeClr val="tx1"/>
              </a:solidFill>
            </a:endParaRPr>
          </a:p>
          <a:p>
            <a:pPr marL="0" indent="447675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3" panose="05040102010807070707" pitchFamily="18" charset="2"/>
              <a:buChar char=""/>
              <a:defRPr/>
            </a:pPr>
            <a:r>
              <a:rPr lang="ru-RU" altLang="ru-RU" sz="2800" dirty="0">
                <a:solidFill>
                  <a:schemeClr val="tx1"/>
                </a:solidFill>
              </a:rPr>
              <a:t>К сдаче экзамена допускаются обучающиеся Университета, набравшие по итогам рейтинг допуска (РД) не менее 50 баллов</a:t>
            </a:r>
          </a:p>
          <a:p>
            <a:pPr marL="0" indent="447675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3" panose="05040102010807070707" pitchFamily="18" charset="2"/>
              <a:buChar char=""/>
              <a:defRPr/>
            </a:pPr>
            <a:r>
              <a:rPr lang="ru-RU" altLang="ru-RU" sz="2800" dirty="0">
                <a:solidFill>
                  <a:schemeClr val="tx1"/>
                </a:solidFill>
              </a:rPr>
              <a:t>РД определяется расчетом среднего значения суммы баллов двух рубежных контролей (РК1 и РК2), полученных в течение академического периода </a:t>
            </a:r>
          </a:p>
          <a:p>
            <a:pPr marL="0" indent="447675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 3" panose="05040102010807070707" pitchFamily="18" charset="2"/>
              <a:buChar char=""/>
              <a:defRPr/>
            </a:pPr>
            <a:r>
              <a:rPr lang="ru-RU" altLang="ru-RU" sz="2800" dirty="0">
                <a:solidFill>
                  <a:schemeClr val="tx1"/>
                </a:solidFill>
              </a:rPr>
              <a:t>Обучающиеся, не набравшие РД не допускаются к экзамену </a:t>
            </a:r>
          </a:p>
          <a:p>
            <a:pPr marL="0" indent="357188" algn="just"/>
            <a:endParaRPr lang="ru-RU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AB8FAB-08A4-44AB-8E1E-83D3DB1CE5E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00" y="116632"/>
            <a:ext cx="1260634" cy="1135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3479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69046"/>
            <a:ext cx="6789440" cy="655698"/>
          </a:xfrm>
        </p:spPr>
        <p:txBody>
          <a:bodyPr>
            <a:noAutofit/>
          </a:bodyPr>
          <a:lstStyle/>
          <a:p>
            <a:r>
              <a:rPr lang="ru-RU" sz="3600" b="1" spc="-150" dirty="0">
                <a:solidFill>
                  <a:schemeClr val="accent2"/>
                </a:solidFill>
              </a:rPr>
              <a:t>Результаты комплексного экзамена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060849"/>
            <a:ext cx="4968552" cy="3096344"/>
          </a:xfrm>
        </p:spPr>
        <p:txBody>
          <a:bodyPr>
            <a:normAutofit/>
          </a:bodyPr>
          <a:lstStyle/>
          <a:p>
            <a:pPr marL="0" indent="360363" algn="just"/>
            <a:r>
              <a:rPr lang="ru-RU" sz="2000" dirty="0">
                <a:solidFill>
                  <a:schemeClr val="dk1"/>
                </a:solidFill>
              </a:rPr>
              <a:t>Публикуются в личном кабинете студента на портале системы ДО не позднее, чем на следующий день после прохождения экзамена</a:t>
            </a:r>
            <a:endParaRPr lang="ru-RU" sz="2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615" y="2060848"/>
            <a:ext cx="318653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F309BCA-0BAF-4519-8707-173A6BC14AF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63909"/>
            <a:ext cx="1260634" cy="1135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2730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2420888"/>
            <a:ext cx="4678288" cy="1362075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accent2"/>
                </a:solidFill>
              </a:rPr>
              <a:t>АППЕЛЯЦИЯ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90712"/>
            <a:ext cx="2895600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710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B54BC00-0D25-4DFF-A9F0-46ACA5F80962}"/>
              </a:ext>
            </a:extLst>
          </p:cNvPr>
          <p:cNvSpPr/>
          <p:nvPr/>
        </p:nvSpPr>
        <p:spPr>
          <a:xfrm>
            <a:off x="233362" y="3632598"/>
            <a:ext cx="8515102" cy="16158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500" b="1" dirty="0">
                <a:solidFill>
                  <a:schemeClr val="tx2"/>
                </a:solidFill>
              </a:rPr>
              <a:t>!!!</a:t>
            </a:r>
            <a:r>
              <a:rPr lang="ru-RU" sz="1500" b="1" dirty="0">
                <a:solidFill>
                  <a:srgbClr val="FF0000"/>
                </a:solidFill>
              </a:rPr>
              <a:t> </a:t>
            </a:r>
            <a:r>
              <a:rPr lang="ru-RU" sz="1650" b="1" dirty="0">
                <a:solidFill>
                  <a:schemeClr val="tx2"/>
                </a:solidFill>
              </a:rPr>
              <a:t>В заявлении на апелляцию по некорректному содержанию тестовых заданий, обучающийся должен четко указать вопрос и/или ответ, который является причиной апелляции: </a:t>
            </a:r>
          </a:p>
          <a:p>
            <a:pPr lvl="1" algn="just">
              <a:defRPr/>
            </a:pPr>
            <a:r>
              <a:rPr lang="ru-RU" sz="1650" b="1" dirty="0">
                <a:solidFill>
                  <a:schemeClr val="tx2"/>
                </a:solidFill>
              </a:rPr>
              <a:t>- некорректно отображаются знаки или символы в вопросах / ответах; </a:t>
            </a:r>
          </a:p>
          <a:p>
            <a:pPr lvl="1" algn="just">
              <a:defRPr/>
            </a:pPr>
            <a:r>
              <a:rPr lang="ru-RU" sz="1650" b="1" dirty="0">
                <a:solidFill>
                  <a:schemeClr val="tx2"/>
                </a:solidFill>
              </a:rPr>
              <a:t>- нет правильного ответа; </a:t>
            </a:r>
          </a:p>
          <a:p>
            <a:pPr lvl="1" algn="just">
              <a:defRPr/>
            </a:pPr>
            <a:r>
              <a:rPr lang="ru-RU" sz="1650" b="1" dirty="0">
                <a:solidFill>
                  <a:schemeClr val="tx2"/>
                </a:solidFill>
              </a:rPr>
              <a:t>- задание имеет несколько правильных ответов</a:t>
            </a:r>
            <a:r>
              <a:rPr lang="en-US" sz="1650" b="1" dirty="0">
                <a:solidFill>
                  <a:schemeClr val="tx2"/>
                </a:solidFill>
              </a:rPr>
              <a:t> </a:t>
            </a:r>
            <a:r>
              <a:rPr lang="ru-RU" sz="1650" b="1" dirty="0">
                <a:solidFill>
                  <a:schemeClr val="tx2"/>
                </a:solidFill>
              </a:rPr>
              <a:t>и др.</a:t>
            </a:r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8E58F869-46B1-4560-8921-1957D6D56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195" y="620688"/>
            <a:ext cx="3293269" cy="226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8" name="Прямоугольник 1">
            <a:extLst>
              <a:ext uri="{FF2B5EF4-FFF2-40B4-BE49-F238E27FC236}">
                <a16:creationId xmlns:a16="http://schemas.microsoft.com/office/drawing/2014/main" id="{B8EAF50F-7644-44B8-B48A-F957C3D09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779" y="720870"/>
            <a:ext cx="3897086" cy="177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243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ru-RU" altLang="ru-RU" sz="1650" dirty="0"/>
              <a:t>Обучающийся</a:t>
            </a:r>
            <a:r>
              <a:rPr lang="ru-RU" altLang="ru-RU" sz="1350" dirty="0"/>
              <a:t>, </a:t>
            </a:r>
            <a:r>
              <a:rPr lang="ru-RU" altLang="ru-RU" sz="1650" dirty="0"/>
              <a:t>несогласный с результатом итогового контроля, подает апелляцию не позднее следующего дня после проведения экзамена,</a:t>
            </a:r>
          </a:p>
          <a:p>
            <a:pPr algn="ctr"/>
            <a:r>
              <a:rPr lang="ru-RU" altLang="ru-RU" sz="1650" dirty="0"/>
              <a:t> подав заявление </a:t>
            </a:r>
          </a:p>
          <a:p>
            <a:pPr algn="ctr"/>
            <a:r>
              <a:rPr lang="ru-RU" altLang="ru-RU" sz="1050" dirty="0"/>
              <a:t>(согласно установленного образца)</a:t>
            </a:r>
          </a:p>
        </p:txBody>
      </p:sp>
      <p:pic>
        <p:nvPicPr>
          <p:cNvPr id="21509" name="Рисунок 8">
            <a:extLst>
              <a:ext uri="{FF2B5EF4-FFF2-40B4-BE49-F238E27FC236}">
                <a16:creationId xmlns:a16="http://schemas.microsoft.com/office/drawing/2014/main" id="{733EE3B1-679D-4AA6-8DA8-28C1728E3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07" y="152942"/>
            <a:ext cx="1260872" cy="113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3C704-ED7D-44E1-8CDA-664F663D124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21557" y="2694385"/>
            <a:ext cx="2336006" cy="32504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2"/>
                </a:solidFill>
              </a:rPr>
              <a:t>Образец «Заявление на апелляцию»</a:t>
            </a:r>
          </a:p>
        </p:txBody>
      </p:sp>
      <p:pic>
        <p:nvPicPr>
          <p:cNvPr id="22531" name="Рисунок 3">
            <a:extLst>
              <a:ext uri="{FF2B5EF4-FFF2-40B4-BE49-F238E27FC236}">
                <a16:creationId xmlns:a16="http://schemas.microsoft.com/office/drawing/2014/main" id="{CEAA3CB1-B1BF-4BC8-A1ED-6B52FAEFC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259681" cy="113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Рисунок 2">
            <a:extLst>
              <a:ext uri="{FF2B5EF4-FFF2-40B4-BE49-F238E27FC236}">
                <a16:creationId xmlns:a16="http://schemas.microsoft.com/office/drawing/2014/main" id="{9DE82C3C-8ECA-4ADE-8ACB-92D822AD3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53977"/>
            <a:ext cx="3738606" cy="553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D85E72C-481E-46BE-8A76-42DC8EEC7A9D}"/>
              </a:ext>
            </a:extLst>
          </p:cNvPr>
          <p:cNvSpPr/>
          <p:nvPr/>
        </p:nvSpPr>
        <p:spPr>
          <a:xfrm>
            <a:off x="377429" y="3714750"/>
            <a:ext cx="8622506" cy="17081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1500" b="1" dirty="0">
                <a:solidFill>
                  <a:schemeClr val="tx2"/>
                </a:solidFill>
              </a:rPr>
              <a:t>!!!</a:t>
            </a:r>
            <a:r>
              <a:rPr lang="ru-RU" sz="1500" b="1" dirty="0">
                <a:solidFill>
                  <a:srgbClr val="FF0000"/>
                </a:solidFill>
              </a:rPr>
              <a:t> </a:t>
            </a:r>
            <a:r>
              <a:rPr lang="ru-RU" sz="1500" b="1" dirty="0">
                <a:solidFill>
                  <a:schemeClr val="tx2"/>
                </a:solidFill>
              </a:rPr>
              <a:t>В заявлении на апелляцию по техническим причинам обучающийся должен четко указать конкретную причину технических несоответствий:</a:t>
            </a:r>
          </a:p>
          <a:p>
            <a:pPr algn="just">
              <a:defRPr/>
            </a:pPr>
            <a:r>
              <a:rPr lang="ru-RU" sz="1500" b="1" dirty="0">
                <a:solidFill>
                  <a:schemeClr val="tx2"/>
                </a:solidFill>
              </a:rPr>
              <a:t>-сбой в работе персонального компьютера или периферийных устройств (клавиатура, мышь);</a:t>
            </a:r>
          </a:p>
          <a:p>
            <a:pPr algn="just">
              <a:defRPr/>
            </a:pPr>
            <a:r>
              <a:rPr lang="ru-RU" sz="1500" b="1" dirty="0">
                <a:solidFill>
                  <a:schemeClr val="tx2"/>
                </a:solidFill>
              </a:rPr>
              <a:t>-сбой в работе программы тестирования (открытие второго диалогового окна, несанкционированное окончание тестирования и т.п.); </a:t>
            </a:r>
          </a:p>
          <a:p>
            <a:pPr algn="just">
              <a:defRPr/>
            </a:pPr>
            <a:r>
              <a:rPr lang="ru-RU" sz="1500" b="1" dirty="0">
                <a:solidFill>
                  <a:schemeClr val="tx2"/>
                </a:solidFill>
              </a:rPr>
              <a:t>-отсутствие фрагмента или текста в тестовых заданиях;</a:t>
            </a:r>
          </a:p>
          <a:p>
            <a:pPr algn="just">
              <a:defRPr/>
            </a:pPr>
            <a:r>
              <a:rPr lang="ru-RU" sz="1500" b="1" dirty="0">
                <a:solidFill>
                  <a:schemeClr val="tx2"/>
                </a:solidFill>
              </a:rPr>
              <a:t>-перерыв в энергообеспечении и другие форс-мажорные обстоятельства</a:t>
            </a:r>
            <a:r>
              <a:rPr lang="ru-RU" sz="12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3555" name="Прямоугольник 1">
            <a:extLst>
              <a:ext uri="{FF2B5EF4-FFF2-40B4-BE49-F238E27FC236}">
                <a16:creationId xmlns:a16="http://schemas.microsoft.com/office/drawing/2014/main" id="{76B6E469-5659-491D-B859-FEAF30DDE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1697" y="1650206"/>
            <a:ext cx="4605338" cy="163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ru-RU" altLang="ru-RU" sz="1650" b="1"/>
              <a:t>Заявление нужно заполнить, подписать и направить скан-копию заявления или его фото на адрес </a:t>
            </a:r>
            <a:r>
              <a:rPr lang="en-US" altLang="ru-RU" b="1">
                <a:solidFill>
                  <a:srgbClr val="FFFF00"/>
                </a:solidFill>
                <a:hlinkClick r:id="rId2"/>
              </a:rPr>
              <a:t>appeal@esil.edu.kz</a:t>
            </a:r>
            <a:endParaRPr lang="ru-RU" altLang="ru-RU" b="1">
              <a:solidFill>
                <a:srgbClr val="FFFF00"/>
              </a:solidFill>
            </a:endParaRPr>
          </a:p>
          <a:p>
            <a:pPr algn="ctr"/>
            <a:r>
              <a:rPr lang="ru-RU" altLang="ru-RU" sz="1650" b="1"/>
              <a:t>Результаты рассмотрения апелляции будет размещены в личных кабинетах по истечении 3-х дней со дня подачи</a:t>
            </a:r>
          </a:p>
        </p:txBody>
      </p:sp>
      <p:pic>
        <p:nvPicPr>
          <p:cNvPr id="23556" name="Picture 2">
            <a:extLst>
              <a:ext uri="{FF2B5EF4-FFF2-40B4-BE49-F238E27FC236}">
                <a16:creationId xmlns:a16="http://schemas.microsoft.com/office/drawing/2014/main" id="{B3563CCC-E330-46CF-9749-439AE645C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4" y="1025128"/>
            <a:ext cx="3132535" cy="240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351985"/>
            <a:ext cx="7560840" cy="580926"/>
          </a:xfrm>
        </p:spPr>
        <p:txBody>
          <a:bodyPr>
            <a:noAutofit/>
          </a:bodyPr>
          <a:lstStyle/>
          <a:p>
            <a:pPr algn="ctr"/>
            <a:r>
              <a:rPr lang="ru" sz="2800" b="1" spc="-150" dirty="0">
                <a:solidFill>
                  <a:schemeClr val="accent2"/>
                </a:solidFill>
              </a:rPr>
              <a:t>Технические требования для сдачи </a:t>
            </a:r>
            <a:r>
              <a:rPr lang="ru-RU" sz="2800" b="1" spc="-150" dirty="0">
                <a:solidFill>
                  <a:schemeClr val="accent2"/>
                </a:solidFill>
              </a:rPr>
              <a:t>государственного  экзамена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709151599"/>
              </p:ext>
            </p:extLst>
          </p:nvPr>
        </p:nvGraphicFramePr>
        <p:xfrm>
          <a:off x="251520" y="1273288"/>
          <a:ext cx="835292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8FF037-E64A-4CEA-A5C0-558AEA7067FF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8" y="47055"/>
            <a:ext cx="900594" cy="86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1433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3446" y="91669"/>
            <a:ext cx="6840760" cy="634082"/>
          </a:xfrm>
        </p:spPr>
        <p:txBody>
          <a:bodyPr>
            <a:noAutofit/>
          </a:bodyPr>
          <a:lstStyle/>
          <a:p>
            <a:r>
              <a:rPr lang="ru" b="1" spc="-150" dirty="0">
                <a:solidFill>
                  <a:schemeClr val="accent2"/>
                </a:solidFill>
              </a:rPr>
              <a:t>Требования к месту сдачи экзамена</a:t>
            </a:r>
            <a:endParaRPr lang="ru-RU" b="1" spc="-150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014" y="764704"/>
            <a:ext cx="8487466" cy="4392488"/>
          </a:xfrm>
        </p:spPr>
        <p:txBody>
          <a:bodyPr>
            <a:normAutofit/>
          </a:bodyPr>
          <a:lstStyle/>
          <a:p>
            <a:pPr marL="0" indent="360363" algn="just"/>
            <a:r>
              <a:rPr lang="ru-RU" dirty="0"/>
              <a:t>Экзамен сдается в помещении, в котором обучающийся должен находится один</a:t>
            </a:r>
          </a:p>
          <a:p>
            <a:pPr marL="0" indent="360363" algn="just"/>
            <a:r>
              <a:rPr lang="ru-RU" dirty="0"/>
              <a:t>В помещении должно быть тихо, источники посторонних шумов удалены </a:t>
            </a:r>
          </a:p>
          <a:p>
            <a:pPr marL="0" indent="360363" algn="just"/>
            <a:r>
              <a:rPr lang="ru-RU" dirty="0"/>
              <a:t>Дополнительные компьютеры и другие мониторы должны быть отключены </a:t>
            </a:r>
          </a:p>
          <a:p>
            <a:pPr marL="0" indent="360363" algn="just"/>
            <a:r>
              <a:rPr lang="ru-RU" dirty="0"/>
              <a:t>Рабочая поверхность стола, на котором установлен ПК обучающегося, должна быть свободна от всех предметов, включая карманные компьютеры или другие компьютерные устройства </a:t>
            </a:r>
          </a:p>
          <a:p>
            <a:pPr marL="0" indent="360363" algn="just"/>
            <a:r>
              <a:rPr lang="ru-RU" dirty="0" err="1"/>
              <a:t>Web</a:t>
            </a:r>
            <a:r>
              <a:rPr lang="ru-RU" dirty="0"/>
              <a:t>-камера не должна располагаться так чтобы напротив объектива был источник освещения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14" y="764704"/>
            <a:ext cx="8622004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5517232"/>
            <a:ext cx="835292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/>
              <a:t>На рабочем столе допускается наличие чистого листа бумаги, ручки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92C52A1-2007-4F80-A50C-A8BFE48CFB0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669"/>
            <a:ext cx="1260634" cy="1135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9936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757" y="548680"/>
            <a:ext cx="828092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spc="-150" dirty="0">
                <a:solidFill>
                  <a:schemeClr val="accent2"/>
                </a:solidFill>
              </a:rPr>
              <a:t>Соблюдение политики академической честности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3600401"/>
          </a:xfrm>
        </p:spPr>
        <p:txBody>
          <a:bodyPr>
            <a:normAutofit/>
          </a:bodyPr>
          <a:lstStyle/>
          <a:p>
            <a:pPr marL="0" indent="360363" algn="just"/>
            <a:r>
              <a:rPr lang="ru-RU" sz="2000" dirty="0"/>
              <a:t>Во время экзамена обучающийся не должен покидать зону видимости веб-камеры.</a:t>
            </a:r>
          </a:p>
          <a:p>
            <a:pPr marL="0" indent="360363" algn="just"/>
            <a:r>
              <a:rPr lang="ru-RU" sz="2000" dirty="0"/>
              <a:t>Обучающемуся запрещено привлекать третьих лиц и (или) предоставлять доступ к электронным устройствам посторонним лицам во время экзамена.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913" y="3717032"/>
            <a:ext cx="39624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B0DCBF-1A4A-4227-9F58-4E3132E5157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0" y="47453"/>
            <a:ext cx="1260634" cy="1135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5007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2708920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ru-RU" b="1" spc="-150" dirty="0">
                <a:solidFill>
                  <a:schemeClr val="accent2"/>
                </a:solidFill>
              </a:rPr>
              <a:t>Порядок проведения экзамена 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46E07C-0F4C-4496-B86C-8CF0609BA2E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1260634" cy="1135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81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1" y="240079"/>
            <a:ext cx="6768752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spc="-150" dirty="0">
                <a:solidFill>
                  <a:schemeClr val="accent2"/>
                </a:solidFill>
              </a:rPr>
              <a:t>До начала проведения комплексного экзамена </a:t>
            </a:r>
            <a:endParaRPr lang="ru-RU" sz="3600" dirty="0">
              <a:solidFill>
                <a:schemeClr val="accent2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783134"/>
              </p:ext>
            </p:extLst>
          </p:nvPr>
        </p:nvGraphicFramePr>
        <p:xfrm>
          <a:off x="323529" y="1383079"/>
          <a:ext cx="8551197" cy="36006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7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9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5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02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6815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Тестирование подключения (пробная попытка)</a:t>
                      </a:r>
                    </a:p>
                  </a:txBody>
                  <a:tcPr marL="36000" marR="36000" marT="46800" marB="468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</a:rPr>
                        <a:t> декабря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– 17 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</a:rPr>
                        <a:t>декабря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20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Подготовка помещения и  рабочего места</a:t>
                      </a:r>
                    </a:p>
                  </a:txBody>
                  <a:tcPr marL="36000" marR="3600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Накануне экзамена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392" y="1513670"/>
            <a:ext cx="1856532" cy="1428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193" y="3429000"/>
            <a:ext cx="189055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B42DDD-43FC-4B74-8736-B9F7F038B7E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1260634" cy="1135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3421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768752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spc="-150" dirty="0">
                <a:solidFill>
                  <a:schemeClr val="accent2"/>
                </a:solidFill>
              </a:rPr>
              <a:t>В день проведения экзамена</a:t>
            </a:r>
            <a:endParaRPr lang="ru-RU" sz="3600" dirty="0">
              <a:solidFill>
                <a:schemeClr val="accent2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14082"/>
              </p:ext>
            </p:extLst>
          </p:nvPr>
        </p:nvGraphicFramePr>
        <p:xfrm>
          <a:off x="539552" y="1916832"/>
          <a:ext cx="8424936" cy="43204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240">
                <a:tc>
                  <a:txBody>
                    <a:bodyPr/>
                    <a:lstStyle/>
                    <a:p>
                      <a:r>
                        <a:rPr lang="ru-RU" sz="2800" dirty="0"/>
                        <a:t>3</a:t>
                      </a:r>
                      <a:endParaRPr lang="ru-RU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600" dirty="0"/>
                        <a:t>Подключение к сдаче экзамена </a:t>
                      </a:r>
                      <a:endParaRPr lang="ru-RU" sz="2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/>
                        <a:t>Войти в личный кабинет образовательного портала </a:t>
                      </a:r>
                      <a:r>
                        <a:rPr lang="en-US" sz="2800" dirty="0">
                          <a:hlinkClick r:id="rId2"/>
                        </a:rPr>
                        <a:t>http://dl.esil.edu.kz/</a:t>
                      </a:r>
                      <a:endParaRPr lang="ru-RU" sz="2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240">
                <a:tc>
                  <a:txBody>
                    <a:bodyPr/>
                    <a:lstStyle/>
                    <a:p>
                      <a:r>
                        <a:rPr lang="ru-RU" sz="2800" b="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/>
                        <a:t>Настройка системы </a:t>
                      </a:r>
                      <a:r>
                        <a:rPr lang="ru-RU" sz="2800" b="0" dirty="0" err="1"/>
                        <a:t>прокторинга</a:t>
                      </a:r>
                      <a:endParaRPr lang="ru-RU" sz="2800" b="0" dirty="0"/>
                    </a:p>
                    <a:p>
                      <a:endParaRPr lang="ru-RU" sz="2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0" dirty="0"/>
                        <a:t>Подробная информация далее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415572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F56D2C-46E4-48C3-BDF6-2491D2A49A3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1260634" cy="1135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522CB75E-36EE-4B90-8B88-9ACB3B914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287696"/>
            <a:ext cx="1732720" cy="1613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240" y="1916832"/>
            <a:ext cx="2163874" cy="211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15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323528" y="2348880"/>
            <a:ext cx="8239136" cy="2050339"/>
            <a:chOff x="567938" y="4181461"/>
            <a:chExt cx="8239136" cy="2050339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627784" y="4181461"/>
              <a:ext cx="6179290" cy="203132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ru-RU" sz="2600" b="1" dirty="0">
                  <a:solidFill>
                    <a:srgbClr val="FF0000"/>
                  </a:solidFill>
                </a:rPr>
                <a:t>   </a:t>
              </a:r>
              <a:r>
                <a:rPr lang="ru-RU" sz="2500" b="1" dirty="0">
                  <a:solidFill>
                    <a:schemeClr val="accent2"/>
                  </a:solidFill>
                </a:rPr>
                <a:t>!!! Продолжительность выполнения задания составляет не более 2 академических часов (100 мин). </a:t>
              </a:r>
            </a:p>
            <a:p>
              <a:pPr algn="just"/>
              <a:r>
                <a:rPr lang="ru-RU" sz="2500" b="1" dirty="0">
                  <a:solidFill>
                    <a:schemeClr val="accent2"/>
                  </a:solidFill>
                </a:rPr>
                <a:t>  !!! По истечении установленного времени задание автоматически закрывается</a:t>
              </a:r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938" y="4221088"/>
              <a:ext cx="1961403" cy="2010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9175"/>
            <a:ext cx="2253233" cy="1795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D07857D-797B-4D11-92E8-DAC71E97EB5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175"/>
            <a:ext cx="1260634" cy="1135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4165601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Другая 4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FEE4BD"/>
      </a:accent1>
      <a:accent2>
        <a:srgbClr val="297D53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</TotalTime>
  <Words>1032</Words>
  <Application>Microsoft Office PowerPoint</Application>
  <PresentationFormat>Экран (4:3)</PresentationFormat>
  <Paragraphs>101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Wingdings</vt:lpstr>
      <vt:lpstr>Wingdings 3</vt:lpstr>
      <vt:lpstr>Ретро</vt:lpstr>
      <vt:lpstr>Инструкция  для обучающихся по сдаче государственного экзамена по дисциплине «История Казахстана»</vt:lpstr>
      <vt:lpstr>Презентация PowerPoint</vt:lpstr>
      <vt:lpstr>Технические требования для сдачи государственного  экзамена</vt:lpstr>
      <vt:lpstr>Требования к месту сдачи экзамена</vt:lpstr>
      <vt:lpstr>Соблюдение политики академической честности</vt:lpstr>
      <vt:lpstr>Порядок проведения экзамена </vt:lpstr>
      <vt:lpstr>До начала проведения комплексного экзамена </vt:lpstr>
      <vt:lpstr>В день проведения экзамена</vt:lpstr>
      <vt:lpstr>Презентация PowerPoint</vt:lpstr>
      <vt:lpstr>Настройка прокторинг-системы «OES» </vt:lpstr>
      <vt:lpstr>ВАЖНО!!!</vt:lpstr>
      <vt:lpstr>Шаг 1</vt:lpstr>
      <vt:lpstr>Шаг 2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Возможные проблемы</vt:lpstr>
      <vt:lpstr>Результаты комплексного экзамена</vt:lpstr>
      <vt:lpstr>АППЕЛЯЦИЯ</vt:lpstr>
      <vt:lpstr>Презентация PowerPoint</vt:lpstr>
      <vt:lpstr>Образец «Заявление на апелляцию»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43</cp:revision>
  <dcterms:created xsi:type="dcterms:W3CDTF">2020-04-21T07:58:34Z</dcterms:created>
  <dcterms:modified xsi:type="dcterms:W3CDTF">2023-11-29T04:26:59Z</dcterms:modified>
</cp:coreProperties>
</file>